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17"/>
  </p:handoutMasterIdLst>
  <p:sldIdLst>
    <p:sldId id="271" r:id="rId2"/>
    <p:sldId id="265" r:id="rId3"/>
    <p:sldId id="266" r:id="rId4"/>
    <p:sldId id="267" r:id="rId5"/>
    <p:sldId id="282" r:id="rId6"/>
    <p:sldId id="270" r:id="rId7"/>
    <p:sldId id="272" r:id="rId8"/>
    <p:sldId id="274" r:id="rId9"/>
    <p:sldId id="276" r:id="rId10"/>
    <p:sldId id="275" r:id="rId11"/>
    <p:sldId id="280" r:id="rId12"/>
    <p:sldId id="283" r:id="rId13"/>
    <p:sldId id="278" r:id="rId14"/>
    <p:sldId id="277" r:id="rId15"/>
    <p:sldId id="28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91" autoAdjust="0"/>
  </p:normalViewPr>
  <p:slideViewPr>
    <p:cSldViewPr snapToGrid="0">
      <p:cViewPr varScale="1">
        <p:scale>
          <a:sx n="65" d="100"/>
          <a:sy n="65"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251F3-1A86-45CD-ACF2-B770D9DCCCB6}" type="doc">
      <dgm:prSet loTypeId="urn:microsoft.com/office/officeart/2008/layout/RadialCluster" loCatId="cycle" qsTypeId="urn:microsoft.com/office/officeart/2005/8/quickstyle/simple1" qsCatId="simple" csTypeId="urn:microsoft.com/office/officeart/2005/8/colors/accent1_2" csCatId="accent1" phldr="0"/>
      <dgm:spPr/>
      <dgm:t>
        <a:bodyPr/>
        <a:lstStyle/>
        <a:p>
          <a:endParaRPr lang="en-US"/>
        </a:p>
      </dgm:t>
    </dgm:pt>
    <dgm:pt modelId="{69B3A56B-9B34-4F01-A462-BBC394749776}" type="pres">
      <dgm:prSet presAssocID="{AC1251F3-1A86-45CD-ACF2-B770D9DCCCB6}" presName="Name0" presStyleCnt="0">
        <dgm:presLayoutVars>
          <dgm:chMax val="1"/>
          <dgm:chPref val="1"/>
          <dgm:dir/>
          <dgm:animOne val="branch"/>
          <dgm:animLvl val="lvl"/>
        </dgm:presLayoutVars>
      </dgm:prSet>
      <dgm:spPr/>
    </dgm:pt>
  </dgm:ptLst>
  <dgm:cxnLst>
    <dgm:cxn modelId="{B05E0515-91E3-4F2C-ABC1-3FD6C2FFA078}" type="presOf" srcId="{AC1251F3-1A86-45CD-ACF2-B770D9DCCCB6}" destId="{69B3A56B-9B34-4F01-A462-BBC394749776}" srcOrd="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315BB6-DAB9-46E5-8DE1-3BB6446AB1B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C2B9F42-1E60-4F24-833A-7C4113D65DB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7BE7C3-92FC-4708-866C-9D822FEDF0C7}" type="datetimeFigureOut">
              <a:rPr lang="en-US" smtClean="0"/>
              <a:t>7/8/2023</a:t>
            </a:fld>
            <a:endParaRPr lang="en-US"/>
          </a:p>
        </p:txBody>
      </p:sp>
      <p:sp>
        <p:nvSpPr>
          <p:cNvPr id="4" name="Footer Placeholder 3">
            <a:extLst>
              <a:ext uri="{FF2B5EF4-FFF2-40B4-BE49-F238E27FC236}">
                <a16:creationId xmlns:a16="http://schemas.microsoft.com/office/drawing/2014/main" id="{A83033D2-2318-4629-BD6F-0B41313489D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376480-EEC7-4D4D-84CA-32591C8F523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FCEBE5-21E8-48B6-896F-A3C3390BF8D3}" type="slidenum">
              <a:rPr lang="en-US" smtClean="0"/>
              <a:t>‹#›</a:t>
            </a:fld>
            <a:endParaRPr lang="en-US"/>
          </a:p>
        </p:txBody>
      </p:sp>
    </p:spTree>
    <p:extLst>
      <p:ext uri="{BB962C8B-B14F-4D97-AF65-F5344CB8AC3E}">
        <p14:creationId xmlns:p14="http://schemas.microsoft.com/office/powerpoint/2010/main" val="4113907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C69F2-22DB-49AE-A388-822EC3A8574C}" type="datetimeFigureOut">
              <a:rPr lang="en-US" smtClean="0"/>
              <a:t>7/8/2023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115286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69F2-22DB-49AE-A388-822EC3A8574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79072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69F2-22DB-49AE-A388-822EC3A8574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32023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69F2-22DB-49AE-A388-822EC3A8574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216711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2C69F2-22DB-49AE-A388-822EC3A8574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120519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C69F2-22DB-49AE-A388-822EC3A8574C}"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12530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C69F2-22DB-49AE-A388-822EC3A8574C}"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46041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C69F2-22DB-49AE-A388-822EC3A8574C}"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34700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69F2-22DB-49AE-A388-822EC3A8574C}"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156737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2C69F2-22DB-49AE-A388-822EC3A8574C}"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249863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62C69F2-22DB-49AE-A388-822EC3A8574C}" type="datetimeFigureOut">
              <a:rPr lang="en-US" smtClean="0"/>
              <a:t>7/8/2023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A2E2539-B613-47D0-8E4F-1E0D3B470B06}" type="slidenum">
              <a:rPr lang="en-US" smtClean="0"/>
              <a:t>‹#›</a:t>
            </a:fld>
            <a:endParaRPr lang="en-US"/>
          </a:p>
        </p:txBody>
      </p:sp>
    </p:spTree>
    <p:extLst>
      <p:ext uri="{BB962C8B-B14F-4D97-AF65-F5344CB8AC3E}">
        <p14:creationId xmlns:p14="http://schemas.microsoft.com/office/powerpoint/2010/main" val="267361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62C69F2-22DB-49AE-A388-822EC3A8574C}" type="datetimeFigureOut">
              <a:rPr lang="en-US" smtClean="0"/>
              <a:t>7/8/2023</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A2E2539-B613-47D0-8E4F-1E0D3B470B06}"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01345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google.ge/maps/?q=0191,%20%E1%83%97%E1%83%91%E1%83%98%E1%83%9A%E1%83%98%E1%83%A1%E1%83%98,%20%E1%83%97%E1%83%94%E1%83%9B%E1%83%A5%E1%83%98%E1%83%A1%20%E1%83%93%E1%83%90%E1%83%A1%E1%83%90%E1%83%AE%E1%83%9A%E1%83%94%E1%83%91%E1%83%90,%20XI%20%E1%83%9B%E1%83%99.%E1%83%A0.%20III%20%E1%83%99%E1%83%95" TargetMode="External"/><Relationship Id="rId5" Type="http://schemas.openxmlformats.org/officeDocument/2006/relationships/hyperlink" Target="http://www.rtc.edu.ge/" TargetMode="External"/><Relationship Id="rId4" Type="http://schemas.openxmlformats.org/officeDocument/2006/relationships/hyperlink" Target="mailto:info.rtc2016@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0184" y="160381"/>
            <a:ext cx="9481031" cy="6938149"/>
          </a:xfrm>
        </p:spPr>
        <p:txBody>
          <a:bodyPr>
            <a:normAutofit fontScale="90000"/>
            <a:scene3d>
              <a:camera prst="orthographicFront"/>
              <a:lightRig rig="threePt" dir="t"/>
            </a:scene3d>
            <a:sp3d extrusionH="57150">
              <a:bevelT w="82550" h="38100" prst="coolSlant"/>
              <a:bevelB w="57150" h="38100" prst="artDeco"/>
            </a:sp3d>
          </a:bodyPr>
          <a:lstStyle/>
          <a:p>
            <a:pPr>
              <a:tabLst>
                <a:tab pos="1597025" algn="l"/>
              </a:tabLst>
            </a:pPr>
            <a:r>
              <a:rPr lang="ka-GE" sz="3200" b="1" dirty="0">
                <a:solidFill>
                  <a:srgbClr val="002060"/>
                </a:solidFill>
              </a:rPr>
              <a:t>,,რკინიგზის ელექტრომომარაგების მეურნეობა“</a:t>
            </a:r>
            <a:br>
              <a:rPr lang="ka-GE" sz="3200" b="1" dirty="0">
                <a:solidFill>
                  <a:srgbClr val="002060"/>
                </a:solidFill>
              </a:rPr>
            </a:br>
            <a:br>
              <a:rPr lang="ka-GE" sz="3200" b="1" dirty="0">
                <a:solidFill>
                  <a:schemeClr val="bg1"/>
                </a:solidFill>
              </a:rPr>
            </a:br>
            <a:r>
              <a:rPr lang="en-GB" sz="2700" b="1" dirty="0">
                <a:solidFill>
                  <a:schemeClr val="bg1"/>
                </a:solidFill>
                <a:effectLst/>
                <a:latin typeface="Open Sans" panose="020B0606030504020204" pitchFamily="34" charset="0"/>
                <a:ea typeface="Times New Roman" panose="02020603050405020304" pitchFamily="18" charset="0"/>
              </a:rPr>
              <a:t>“</a:t>
            </a:r>
            <a:r>
              <a:rPr lang="ka-GE" sz="2700" b="1" dirty="0" err="1">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Rail</a:t>
            </a:r>
            <a:r>
              <a:rPr lang="ka-GE" sz="2700" b="1" dirty="0">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 </a:t>
            </a:r>
            <a:r>
              <a:rPr lang="ka-GE" sz="2700" b="1" dirty="0" err="1">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Power</a:t>
            </a:r>
            <a:r>
              <a:rPr lang="ka-GE" sz="2700" b="1" dirty="0">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 </a:t>
            </a:r>
            <a:r>
              <a:rPr lang="ka-GE" sz="2700" b="1" dirty="0" err="1">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Supply</a:t>
            </a:r>
            <a:r>
              <a:rPr lang="ka-GE" sz="2700" b="1" dirty="0">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 </a:t>
            </a:r>
            <a:r>
              <a:rPr lang="ka-GE" sz="2700" b="1" dirty="0" err="1">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system’s</a:t>
            </a:r>
            <a:r>
              <a:rPr lang="ka-GE" sz="2700" b="1" dirty="0">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 </a:t>
            </a:r>
            <a:r>
              <a:rPr lang="ka-GE" sz="2700" b="1" dirty="0" err="1">
                <a:solidFill>
                  <a:schemeClr val="bg1"/>
                </a:solidFill>
                <a:effectLst/>
                <a:latin typeface="Sylfaen" panose="010A0502050306030303" pitchFamily="18" charset="0"/>
                <a:ea typeface="Times New Roman" panose="02020603050405020304" pitchFamily="18" charset="0"/>
                <a:cs typeface="Sylfaen" panose="010A0502050306030303" pitchFamily="18" charset="0"/>
              </a:rPr>
              <a:t>mechanic</a:t>
            </a:r>
            <a:r>
              <a:rPr lang="ka-GE" sz="2700" b="1" dirty="0">
                <a:solidFill>
                  <a:srgbClr val="002060"/>
                </a:solidFill>
                <a:effectLst/>
                <a:latin typeface="Sylfaen" panose="010A0502050306030303" pitchFamily="18" charset="0"/>
                <a:ea typeface="Times New Roman" panose="02020603050405020304" pitchFamily="18" charset="0"/>
                <a:cs typeface="Sylfaen" panose="010A0502050306030303" pitchFamily="18" charset="0"/>
              </a:rPr>
              <a:t>”</a:t>
            </a:r>
            <a:r>
              <a:rPr lang="ka-GE" sz="2700" b="1" dirty="0">
                <a:solidFill>
                  <a:srgbClr val="002060"/>
                </a:solidFill>
                <a:effectLst/>
                <a:latin typeface="Open Sans" panose="020B0606030504020204" pitchFamily="34" charset="0"/>
                <a:ea typeface="Times New Roman" panose="02020603050405020304" pitchFamily="18" charset="0"/>
              </a:rPr>
              <a:t> </a:t>
            </a:r>
            <a:br>
              <a:rPr lang="ka-GE" sz="2000" dirty="0">
                <a:effectLst/>
                <a:latin typeface="Open Sans" panose="020B0606030504020204" pitchFamily="34" charset="0"/>
                <a:ea typeface="Times New Roman" panose="02020603050405020304" pitchFamily="18" charset="0"/>
              </a:rPr>
            </a:br>
            <a:br>
              <a:rPr lang="ka-GE" sz="2000" dirty="0">
                <a:solidFill>
                  <a:srgbClr val="002060"/>
                </a:solidFill>
              </a:rPr>
            </a:br>
            <a:br>
              <a:rPr lang="ka-GE" sz="2000" dirty="0">
                <a:solidFill>
                  <a:srgbClr val="002060"/>
                </a:solidFill>
              </a:rPr>
            </a:br>
            <a:r>
              <a:rPr lang="en-US" sz="3200" dirty="0">
                <a:solidFill>
                  <a:srgbClr val="002060"/>
                </a:solidFill>
              </a:rPr>
              <a:t>BTEC</a:t>
            </a:r>
            <a:r>
              <a:rPr lang="ka-GE" sz="3200" b="1" dirty="0">
                <a:solidFill>
                  <a:srgbClr val="002060"/>
                </a:solidFill>
              </a:rPr>
              <a:t>-ის საერთაშორისო</a:t>
            </a:r>
            <a:r>
              <a:rPr lang="en-US" sz="3200" b="1" dirty="0">
                <a:solidFill>
                  <a:srgbClr val="002060"/>
                </a:solidFill>
              </a:rPr>
              <a:t> </a:t>
            </a:r>
            <a:r>
              <a:rPr lang="ka-GE" sz="3200" b="1" dirty="0">
                <a:solidFill>
                  <a:srgbClr val="002060"/>
                </a:solidFill>
              </a:rPr>
              <a:t>მესამე დონის კვალიფიკაცია </a:t>
            </a:r>
            <a:br>
              <a:rPr lang="ka-GE" sz="3200" b="1" dirty="0">
                <a:solidFill>
                  <a:srgbClr val="002060"/>
                </a:solidFill>
              </a:rPr>
            </a:br>
            <a:r>
              <a:rPr lang="ka-GE" sz="3200" b="1" dirty="0">
                <a:solidFill>
                  <a:srgbClr val="002060"/>
                </a:solidFill>
              </a:rPr>
              <a:t>ელექტრულ</a:t>
            </a:r>
            <a:r>
              <a:rPr lang="en-US" sz="3200" b="1" dirty="0">
                <a:solidFill>
                  <a:srgbClr val="002060"/>
                </a:solidFill>
              </a:rPr>
              <a:t>/</a:t>
            </a:r>
            <a:r>
              <a:rPr lang="ka-GE" sz="3200" b="1" dirty="0">
                <a:solidFill>
                  <a:srgbClr val="002060"/>
                </a:solidFill>
              </a:rPr>
              <a:t>ელექტრონულ ინჟინერიაში</a:t>
            </a:r>
            <a:br>
              <a:rPr lang="ka-GE" sz="3200" b="1" dirty="0">
                <a:solidFill>
                  <a:srgbClr val="002060"/>
                </a:solidFill>
              </a:rPr>
            </a:br>
            <a:br>
              <a:rPr lang="ka-GE" sz="2700" b="1" dirty="0">
                <a:solidFill>
                  <a:schemeClr val="bg1"/>
                </a:solidFill>
              </a:rPr>
            </a:br>
            <a:r>
              <a:rPr lang="ka-GE" sz="2700" b="1" dirty="0">
                <a:solidFill>
                  <a:schemeClr val="bg1"/>
                </a:solidFill>
                <a:latin typeface="Sylfaen" panose="010A0502050306030303" pitchFamily="18" charset="0"/>
                <a:ea typeface="Verdana" panose="020B0604030504040204" pitchFamily="34" charset="0"/>
              </a:rPr>
              <a:t>   </a:t>
            </a:r>
            <a:r>
              <a:rPr lang="en-GB" sz="2700" b="1" dirty="0">
                <a:solidFill>
                  <a:schemeClr val="bg1"/>
                </a:solidFill>
                <a:effectLst/>
                <a:latin typeface="Sylfaen" panose="010A0502050306030303" pitchFamily="18" charset="0"/>
                <a:ea typeface="Verdana" panose="020B0604030504040204" pitchFamily="34" charset="0"/>
                <a:cs typeface="Verdana" panose="020B0604030504040204" pitchFamily="34" charset="0"/>
              </a:rPr>
              <a:t>BTEC International Level 3 </a:t>
            </a:r>
            <a:r>
              <a:rPr lang="en-US" sz="2700" b="1" dirty="0">
                <a:solidFill>
                  <a:schemeClr val="bg1"/>
                </a:solidFill>
                <a:effectLst/>
                <a:latin typeface="Sylfaen" panose="010A0502050306030303" pitchFamily="18" charset="0"/>
                <a:ea typeface="Verdana" panose="020B0604030504040204" pitchFamily="34" charset="0"/>
                <a:cs typeface="Verdana" panose="020B0604030504040204" pitchFamily="34" charset="0"/>
              </a:rPr>
              <a:t>Qualification in </a:t>
            </a:r>
            <a:r>
              <a:rPr lang="en-GB" sz="2700" b="1" dirty="0">
                <a:solidFill>
                  <a:schemeClr val="bg1"/>
                </a:solidFill>
                <a:effectLst/>
                <a:latin typeface="Sylfaen" panose="010A0502050306030303" pitchFamily="18" charset="0"/>
                <a:ea typeface="Verdana" panose="020B0604030504040204" pitchFamily="34" charset="0"/>
                <a:cs typeface="Verdana" panose="020B0604030504040204" pitchFamily="34" charset="0"/>
              </a:rPr>
              <a:t>Electrical/Electronic Engineering </a:t>
            </a:r>
            <a:b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br>
              <a:rPr lang="ka-GE" sz="3200" b="1" dirty="0">
                <a:solidFill>
                  <a:srgbClr val="002060"/>
                </a:solidFill>
              </a:rPr>
            </a:br>
            <a:r>
              <a:rPr lang="ka-GE" sz="3200" b="1" dirty="0">
                <a:solidFill>
                  <a:srgbClr val="002060"/>
                </a:solidFill>
              </a:rPr>
              <a:t>პროფესიული სტუდენტის სახელმძღვანელო</a:t>
            </a:r>
            <a:br>
              <a:rPr lang="ka-GE" sz="3200" b="1" dirty="0">
                <a:solidFill>
                  <a:srgbClr val="002060"/>
                </a:solidFill>
              </a:rPr>
            </a:br>
            <a:br>
              <a:rPr lang="ka-GE" sz="3200" b="1" dirty="0">
                <a:solidFill>
                  <a:srgbClr val="002060"/>
                </a:solidFill>
              </a:rPr>
            </a:br>
            <a:r>
              <a:rPr lang="en-US" sz="2700" b="1" dirty="0">
                <a:solidFill>
                  <a:schemeClr val="bg1"/>
                </a:solidFill>
                <a:latin typeface="Sylfaen" panose="010A0502050306030303" pitchFamily="18" charset="0"/>
                <a:ea typeface="Verdana" panose="020B0604030504040204" pitchFamily="34" charset="0"/>
              </a:rPr>
              <a:t>Vocational Student Handbook</a:t>
            </a:r>
            <a:br>
              <a:rPr lang="ka-GE" sz="3200" b="1" dirty="0">
                <a:solidFill>
                  <a:srgbClr val="002060"/>
                </a:solidFill>
              </a:rPr>
            </a:br>
            <a:br>
              <a:rPr lang="ka-GE" sz="3200" b="1" dirty="0">
                <a:solidFill>
                  <a:srgbClr val="002060"/>
                </a:solidFill>
              </a:rPr>
            </a:br>
            <a:br>
              <a:rPr lang="ka-GE" sz="3200" b="1" dirty="0"/>
            </a:br>
            <a:br>
              <a:rPr lang="ka-GE" sz="3200" b="1" dirty="0"/>
            </a:br>
            <a:endParaRPr lang="en-US" sz="3200" b="1" dirty="0"/>
          </a:p>
        </p:txBody>
      </p:sp>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1917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90889"/>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B55977DD-A654-47E1-9162-DA04875678A8}"/>
              </a:ext>
            </a:extLst>
          </p:cNvPr>
          <p:cNvSpPr/>
          <p:nvPr/>
        </p:nvSpPr>
        <p:spPr>
          <a:xfrm>
            <a:off x="2615381" y="51360"/>
            <a:ext cx="7167716"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a:t>
            </a:r>
            <a:r>
              <a:rPr lang="ka-GE"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-ის მოდულები</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a:extLst>
              <a:ext uri="{FF2B5EF4-FFF2-40B4-BE49-F238E27FC236}">
                <a16:creationId xmlns:a16="http://schemas.microsoft.com/office/drawing/2014/main" id="{E087DC78-5849-432E-81CD-79D2258B8766}"/>
              </a:ext>
            </a:extLst>
          </p:cNvPr>
          <p:cNvPicPr>
            <a:picLocks noChangeAspect="1"/>
          </p:cNvPicPr>
          <p:nvPr/>
        </p:nvPicPr>
        <p:blipFill>
          <a:blip r:embed="rId4"/>
          <a:stretch>
            <a:fillRect/>
          </a:stretch>
        </p:blipFill>
        <p:spPr>
          <a:xfrm>
            <a:off x="1188104" y="900112"/>
            <a:ext cx="9629775" cy="5057775"/>
          </a:xfrm>
          <a:prstGeom prst="rect">
            <a:avLst/>
          </a:prstGeom>
        </p:spPr>
      </p:pic>
    </p:spTree>
    <p:extLst>
      <p:ext uri="{BB962C8B-B14F-4D97-AF65-F5344CB8AC3E}">
        <p14:creationId xmlns:p14="http://schemas.microsoft.com/office/powerpoint/2010/main" val="133074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50" y="139184"/>
            <a:ext cx="1455173" cy="48903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43731" y="139184"/>
            <a:ext cx="1197119" cy="584775"/>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B55977DD-A654-47E1-9162-DA04875678A8}"/>
              </a:ext>
            </a:extLst>
          </p:cNvPr>
          <p:cNvSpPr/>
          <p:nvPr/>
        </p:nvSpPr>
        <p:spPr>
          <a:xfrm>
            <a:off x="2615381" y="98005"/>
            <a:ext cx="7167716" cy="707886"/>
          </a:xfrm>
          <a:prstGeom prst="rect">
            <a:avLst/>
          </a:prstGeom>
          <a:noFill/>
        </p:spPr>
        <p:txBody>
          <a:bodyPr wrap="square" lIns="91440" tIns="45720" rIns="91440" bIns="45720">
            <a:spAutoFit/>
          </a:bodyPr>
          <a:lstStyle/>
          <a:p>
            <a:pPr algn="ctr"/>
            <a:r>
              <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a:t>
            </a:r>
            <a:r>
              <a:rPr lang="ka-GE"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-ის პროგრამის რკინიგზის ელექტრომომარაგების მეურნეობის მოდულებთან შესაბამისობა</a:t>
            </a:r>
            <a:endPar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a:extLst>
              <a:ext uri="{FF2B5EF4-FFF2-40B4-BE49-F238E27FC236}">
                <a16:creationId xmlns:a16="http://schemas.microsoft.com/office/drawing/2014/main" id="{61BA74B0-BCBE-4DE3-A2FA-0B5117CA58CE}"/>
              </a:ext>
            </a:extLst>
          </p:cNvPr>
          <p:cNvPicPr>
            <a:picLocks noChangeAspect="1"/>
          </p:cNvPicPr>
          <p:nvPr/>
        </p:nvPicPr>
        <p:blipFill>
          <a:blip r:embed="rId4"/>
          <a:stretch>
            <a:fillRect/>
          </a:stretch>
        </p:blipFill>
        <p:spPr>
          <a:xfrm>
            <a:off x="688565" y="928687"/>
            <a:ext cx="10753725" cy="5000625"/>
          </a:xfrm>
          <a:prstGeom prst="rect">
            <a:avLst/>
          </a:prstGeom>
        </p:spPr>
      </p:pic>
    </p:spTree>
    <p:extLst>
      <p:ext uri="{BB962C8B-B14F-4D97-AF65-F5344CB8AC3E}">
        <p14:creationId xmlns:p14="http://schemas.microsoft.com/office/powerpoint/2010/main" val="207761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50" y="139184"/>
            <a:ext cx="1455173" cy="48903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43731" y="139184"/>
            <a:ext cx="1197119" cy="584775"/>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B55977DD-A654-47E1-9162-DA04875678A8}"/>
              </a:ext>
            </a:extLst>
          </p:cNvPr>
          <p:cNvSpPr/>
          <p:nvPr/>
        </p:nvSpPr>
        <p:spPr>
          <a:xfrm>
            <a:off x="2641169" y="207133"/>
            <a:ext cx="7167716" cy="1077218"/>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a:t>
            </a:r>
            <a:r>
              <a:rPr lang="ka-GE"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-ის პროგრამის მოდულების შეფასების პროცესი მოიცავს</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a:extLst>
              <a:ext uri="{FF2B5EF4-FFF2-40B4-BE49-F238E27FC236}">
                <a16:creationId xmlns:a16="http://schemas.microsoft.com/office/drawing/2014/main" id="{034184B6-7976-4EDE-8090-6870B4BF36CC}"/>
              </a:ext>
            </a:extLst>
          </p:cNvPr>
          <p:cNvSpPr txBox="1"/>
          <p:nvPr/>
        </p:nvSpPr>
        <p:spPr>
          <a:xfrm>
            <a:off x="0" y="1626274"/>
            <a:ext cx="7167716" cy="3785652"/>
          </a:xfrm>
          <a:prstGeom prst="rect">
            <a:avLst/>
          </a:prstGeom>
          <a:noFill/>
        </p:spPr>
        <p:txBody>
          <a:bodyPr wrap="square">
            <a:spAutoFit/>
          </a:bodyPr>
          <a:lstStyle/>
          <a:p>
            <a:pPr marL="342900" indent="-342900">
              <a:buFont typeface="Wingdings" panose="05000000000000000000" pitchFamily="2" charset="2"/>
              <a:buChar char="ü"/>
            </a:pPr>
            <a:r>
              <a:rPr lang="ka-GE" sz="2000" b="0" cap="none" spc="0" dirty="0">
                <a:ln w="0"/>
                <a:solidFill>
                  <a:schemeClr val="tx1"/>
                </a:solidFill>
                <a:effectLst>
                  <a:outerShdw blurRad="38100" dist="19050" dir="2700000" algn="tl" rotWithShape="0">
                    <a:schemeClr val="dk1">
                      <a:alpha val="40000"/>
                    </a:schemeClr>
                  </a:outerShdw>
                </a:effectLst>
              </a:rPr>
              <a:t>სასწავლო გეგმის </a:t>
            </a:r>
            <a:r>
              <a:rPr lang="ka-GE" sz="2000" dirty="0">
                <a:ln w="0"/>
                <a:effectLst>
                  <a:outerShdw blurRad="38100" dist="19050" dir="2700000" algn="tl" rotWithShape="0">
                    <a:schemeClr val="dk1">
                      <a:alpha val="40000"/>
                    </a:schemeClr>
                  </a:outerShdw>
                </a:effectLst>
              </a:rPr>
              <a:t>მიხედვით კოლეჯის პროგრამის და პირსონის მოდულების </a:t>
            </a:r>
            <a:r>
              <a:rPr lang="ka-GE" sz="2000" b="0" cap="none" spc="0" dirty="0">
                <a:ln w="0"/>
                <a:solidFill>
                  <a:schemeClr val="tx1"/>
                </a:solidFill>
                <a:effectLst>
                  <a:outerShdw blurRad="38100" dist="19050" dir="2700000" algn="tl" rotWithShape="0">
                    <a:schemeClr val="dk1">
                      <a:alpha val="40000"/>
                    </a:schemeClr>
                  </a:outerShdw>
                </a:effectLst>
              </a:rPr>
              <a:t> (</a:t>
            </a:r>
            <a:r>
              <a:rPr lang="en-US" sz="2000" b="0" cap="none" spc="0" dirty="0">
                <a:ln w="0"/>
                <a:solidFill>
                  <a:schemeClr val="tx1"/>
                </a:solidFill>
                <a:effectLst>
                  <a:outerShdw blurRad="38100" dist="19050" dir="2700000" algn="tl" rotWithShape="0">
                    <a:schemeClr val="dk1">
                      <a:alpha val="40000"/>
                    </a:schemeClr>
                  </a:outerShdw>
                </a:effectLst>
              </a:rPr>
              <a:t>AAB</a:t>
            </a:r>
            <a:r>
              <a:rPr lang="ka-GE" sz="2000" dirty="0">
                <a:ln w="0"/>
                <a:effectLst>
                  <a:outerShdw blurRad="38100" dist="19050" dir="2700000" algn="tl" rotWithShape="0">
                    <a:schemeClr val="dk1">
                      <a:alpha val="40000"/>
                    </a:schemeClr>
                  </a:outerShdw>
                </a:effectLst>
              </a:rPr>
              <a:t>; </a:t>
            </a:r>
            <a:r>
              <a:rPr lang="en-US" sz="2000" b="0" cap="none" spc="0" dirty="0">
                <a:ln w="0"/>
                <a:solidFill>
                  <a:schemeClr val="tx1"/>
                </a:solidFill>
                <a:effectLst>
                  <a:outerShdw blurRad="38100" dist="19050" dir="2700000" algn="tl" rotWithShape="0">
                    <a:schemeClr val="dk1">
                      <a:alpha val="40000"/>
                    </a:schemeClr>
                  </a:outerShdw>
                </a:effectLst>
              </a:rPr>
              <a:t>PSA</a:t>
            </a:r>
            <a:r>
              <a:rPr lang="ka-GE" sz="2000" b="0" cap="none" spc="0" dirty="0">
                <a:ln w="0"/>
                <a:solidFill>
                  <a:schemeClr val="tx1"/>
                </a:solidFill>
                <a:effectLst>
                  <a:outerShdw blurRad="38100" dist="19050" dir="2700000" algn="tl" rotWithShape="0">
                    <a:schemeClr val="dk1">
                      <a:alpha val="40000"/>
                    </a:schemeClr>
                  </a:outerShdw>
                </a:effectLst>
              </a:rPr>
              <a:t>) პირველადი და განმეორებითი შეფასების თარიღების განსაზღვრას;</a:t>
            </a:r>
          </a:p>
          <a:p>
            <a:endParaRPr lang="ka-GE" sz="20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000" dirty="0">
                <a:ln w="0"/>
                <a:effectLst>
                  <a:outerShdw blurRad="38100" dist="19050" dir="2700000" algn="tl" rotWithShape="0">
                    <a:schemeClr val="dk1">
                      <a:alpha val="40000"/>
                    </a:schemeClr>
                  </a:outerShdw>
                </a:effectLst>
              </a:rPr>
              <a:t>დადგენილი თარიღების მიხედვით პროგრამის</a:t>
            </a:r>
            <a:r>
              <a:rPr lang="en-US" sz="2000" dirty="0">
                <a:ln w="0"/>
                <a:effectLst>
                  <a:outerShdw blurRad="38100" dist="19050" dir="2700000" algn="tl" rotWithShape="0">
                    <a:schemeClr val="dk1">
                      <a:alpha val="40000"/>
                    </a:schemeClr>
                  </a:outerShdw>
                </a:effectLst>
              </a:rPr>
              <a:t> </a:t>
            </a:r>
            <a:r>
              <a:rPr lang="ka-GE" sz="2000" dirty="0">
                <a:ln w="0"/>
                <a:effectLst>
                  <a:outerShdw blurRad="38100" dist="19050" dir="2700000" algn="tl" rotWithShape="0">
                    <a:schemeClr val="dk1">
                      <a:alpha val="40000"/>
                    </a:schemeClr>
                  </a:outerShdw>
                </a:effectLst>
              </a:rPr>
              <a:t>თითოეული პროფესიული სტუდენტისთვის შეფასების ჩატარებას;</a:t>
            </a:r>
            <a:endParaRPr lang="en-US" sz="20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0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000" dirty="0">
                <a:ln w="0"/>
                <a:effectLst>
                  <a:outerShdw blurRad="38100" dist="19050" dir="2700000" algn="tl" rotWithShape="0">
                    <a:schemeClr val="dk1">
                      <a:alpha val="40000"/>
                    </a:schemeClr>
                  </a:outerShdw>
                </a:effectLst>
              </a:rPr>
              <a:t> მტკიცებულებების სისტემატიზაციასა და წარმოდგენას;</a:t>
            </a:r>
          </a:p>
          <a:p>
            <a:pPr marL="342900" indent="-342900">
              <a:buFont typeface="Wingdings" panose="05000000000000000000" pitchFamily="2" charset="2"/>
              <a:buChar char="ü"/>
            </a:pPr>
            <a:endParaRPr lang="en-US" sz="20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000" dirty="0">
                <a:ln w="0"/>
                <a:effectLst>
                  <a:outerShdw blurRad="38100" dist="19050" dir="2700000" algn="tl" rotWithShape="0">
                    <a:schemeClr val="dk1">
                      <a:alpha val="40000"/>
                    </a:schemeClr>
                  </a:outerShdw>
                </a:effectLst>
              </a:rPr>
              <a:t>პროგრამის და პირსონის მოდულების (</a:t>
            </a:r>
            <a:r>
              <a:rPr lang="en-US" sz="2000" b="0" cap="none" spc="0" dirty="0">
                <a:ln w="0"/>
                <a:solidFill>
                  <a:schemeClr val="tx1"/>
                </a:solidFill>
                <a:effectLst>
                  <a:outerShdw blurRad="38100" dist="19050" dir="2700000" algn="tl" rotWithShape="0">
                    <a:schemeClr val="dk1">
                      <a:alpha val="40000"/>
                    </a:schemeClr>
                  </a:outerShdw>
                </a:effectLst>
              </a:rPr>
              <a:t>AAB</a:t>
            </a:r>
            <a:r>
              <a:rPr lang="ka-GE" sz="2000" dirty="0">
                <a:ln w="0"/>
                <a:effectLst>
                  <a:outerShdw blurRad="38100" dist="19050" dir="2700000" algn="tl" rotWithShape="0">
                    <a:schemeClr val="dk1">
                      <a:alpha val="40000"/>
                    </a:schemeClr>
                  </a:outerShdw>
                </a:effectLst>
              </a:rPr>
              <a:t>; </a:t>
            </a:r>
            <a:r>
              <a:rPr lang="en-US" sz="2000" b="0" cap="none" spc="0" dirty="0">
                <a:ln w="0"/>
                <a:solidFill>
                  <a:schemeClr val="tx1"/>
                </a:solidFill>
                <a:effectLst>
                  <a:outerShdw blurRad="38100" dist="19050" dir="2700000" algn="tl" rotWithShape="0">
                    <a:schemeClr val="dk1">
                      <a:alpha val="40000"/>
                    </a:schemeClr>
                  </a:outerShdw>
                </a:effectLst>
              </a:rPr>
              <a:t>PSA</a:t>
            </a:r>
            <a:r>
              <a:rPr lang="ka-GE" sz="2000" b="0" cap="none" spc="0" dirty="0">
                <a:ln w="0"/>
                <a:solidFill>
                  <a:schemeClr val="tx1"/>
                </a:solidFill>
                <a:effectLst>
                  <a:outerShdw blurRad="38100" dist="19050" dir="2700000" algn="tl" rotWithShape="0">
                    <a:schemeClr val="dk1">
                      <a:alpha val="40000"/>
                    </a:schemeClr>
                  </a:outerShdw>
                </a:effectLst>
              </a:rPr>
              <a:t>) </a:t>
            </a:r>
            <a:r>
              <a:rPr lang="ka-GE" sz="2000" dirty="0">
                <a:ln w="0"/>
                <a:effectLst>
                  <a:outerShdw blurRad="38100" dist="19050" dir="2700000" algn="tl" rotWithShape="0">
                    <a:schemeClr val="dk1">
                      <a:alpha val="40000"/>
                    </a:schemeClr>
                  </a:outerShdw>
                </a:effectLst>
              </a:rPr>
              <a:t>შიდა ვერიფიკაციის პროცესის დაგეგმვასა და ჩატარებას.</a:t>
            </a:r>
            <a:endParaRPr lang="en-US" sz="2000" b="0" cap="none" spc="0" dirty="0">
              <a:ln w="0"/>
              <a:solidFill>
                <a:schemeClr val="tx1"/>
              </a:solidFill>
              <a:effectLst>
                <a:outerShdw blurRad="38100" dist="19050" dir="2700000" algn="tl" rotWithShape="0">
                  <a:schemeClr val="dk1">
                    <a:alpha val="40000"/>
                  </a:schemeClr>
                </a:outerShdw>
              </a:effectLst>
            </a:endParaRPr>
          </a:p>
        </p:txBody>
      </p:sp>
      <p:pic>
        <p:nvPicPr>
          <p:cNvPr id="14" name="Picture 13">
            <a:extLst>
              <a:ext uri="{FF2B5EF4-FFF2-40B4-BE49-F238E27FC236}">
                <a16:creationId xmlns:a16="http://schemas.microsoft.com/office/drawing/2014/main" id="{B1141E86-3961-4DF9-9B61-C6B5DE6FB0D8}"/>
              </a:ext>
            </a:extLst>
          </p:cNvPr>
          <p:cNvPicPr>
            <a:picLocks noChangeAspect="1"/>
          </p:cNvPicPr>
          <p:nvPr/>
        </p:nvPicPr>
        <p:blipFill>
          <a:blip r:embed="rId4"/>
          <a:stretch>
            <a:fillRect/>
          </a:stretch>
        </p:blipFill>
        <p:spPr>
          <a:xfrm>
            <a:off x="7412918" y="2246341"/>
            <a:ext cx="4478554" cy="3079759"/>
          </a:xfrm>
          <a:prstGeom prst="rect">
            <a:avLst/>
          </a:prstGeom>
        </p:spPr>
      </p:pic>
    </p:spTree>
    <p:extLst>
      <p:ext uri="{BB962C8B-B14F-4D97-AF65-F5344CB8AC3E}">
        <p14:creationId xmlns:p14="http://schemas.microsoft.com/office/powerpoint/2010/main" val="290413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B55977DD-A654-47E1-9162-DA04875678A8}"/>
              </a:ext>
            </a:extLst>
          </p:cNvPr>
          <p:cNvSpPr/>
          <p:nvPr/>
        </p:nvSpPr>
        <p:spPr>
          <a:xfrm>
            <a:off x="2615380" y="260139"/>
            <a:ext cx="7167716" cy="584775"/>
          </a:xfrm>
          <a:prstGeom prst="rect">
            <a:avLst/>
          </a:prstGeom>
          <a:noFill/>
        </p:spPr>
        <p:txBody>
          <a:bodyPr wrap="square" lIns="91440" tIns="45720" rIns="91440" bIns="45720">
            <a:spAutoFit/>
          </a:bodyPr>
          <a:lstStyle/>
          <a:p>
            <a:pPr algn="ctr"/>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a:t>
            </a:r>
            <a:r>
              <a:rPr lang="ka-GE"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ის კვალიფიკაციის მისაღებად</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a:extLst>
              <a:ext uri="{FF2B5EF4-FFF2-40B4-BE49-F238E27FC236}">
                <a16:creationId xmlns:a16="http://schemas.microsoft.com/office/drawing/2014/main" id="{B1333A0D-3D3A-42BC-B8BF-D0330AE6899C}"/>
              </a:ext>
            </a:extLst>
          </p:cNvPr>
          <p:cNvPicPr>
            <a:picLocks noChangeAspect="1"/>
          </p:cNvPicPr>
          <p:nvPr/>
        </p:nvPicPr>
        <p:blipFill>
          <a:blip r:embed="rId4"/>
          <a:stretch>
            <a:fillRect/>
          </a:stretch>
        </p:blipFill>
        <p:spPr>
          <a:xfrm>
            <a:off x="7999888" y="1620620"/>
            <a:ext cx="3906490" cy="18083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a:extLst>
              <a:ext uri="{FF2B5EF4-FFF2-40B4-BE49-F238E27FC236}">
                <a16:creationId xmlns:a16="http://schemas.microsoft.com/office/drawing/2014/main" id="{2D8F79F9-F7D3-4DB9-8609-CD616DE1D198}"/>
              </a:ext>
            </a:extLst>
          </p:cNvPr>
          <p:cNvSpPr txBox="1"/>
          <p:nvPr/>
        </p:nvSpPr>
        <p:spPr>
          <a:xfrm>
            <a:off x="71632" y="1390610"/>
            <a:ext cx="7582781" cy="4693593"/>
          </a:xfrm>
          <a:prstGeom prst="rect">
            <a:avLst/>
          </a:prstGeom>
          <a:noFill/>
        </p:spPr>
        <p:txBody>
          <a:bodyPr wrap="square">
            <a:spAutoFit/>
          </a:bodyPr>
          <a:lstStyle/>
          <a:p>
            <a:pPr marL="342900" indent="-342900">
              <a:buFont typeface="Wingdings" panose="05000000000000000000" pitchFamily="2" charset="2"/>
              <a:buChar char="ü"/>
            </a:pPr>
            <a:r>
              <a:rPr lang="ka-GE" sz="2300" b="0" cap="none" spc="0" dirty="0">
                <a:ln w="0"/>
                <a:solidFill>
                  <a:schemeClr val="tx1"/>
                </a:solidFill>
                <a:effectLst>
                  <a:outerShdw blurRad="38100" dist="19050" dir="2700000" algn="tl" rotWithShape="0">
                    <a:schemeClr val="dk1">
                      <a:alpha val="40000"/>
                    </a:schemeClr>
                  </a:outerShdw>
                </a:effectLst>
              </a:rPr>
              <a:t>აუცილებელია </a:t>
            </a:r>
            <a:r>
              <a:rPr lang="en-US" sz="2300" b="0" cap="none" spc="0" dirty="0">
                <a:ln w="0"/>
                <a:solidFill>
                  <a:schemeClr val="tx1"/>
                </a:solidFill>
                <a:effectLst>
                  <a:outerShdw blurRad="38100" dist="19050" dir="2700000" algn="tl" rotWithShape="0">
                    <a:schemeClr val="dk1">
                      <a:alpha val="40000"/>
                    </a:schemeClr>
                  </a:outerShdw>
                </a:effectLst>
              </a:rPr>
              <a:t>BTEC</a:t>
            </a:r>
            <a:r>
              <a:rPr lang="ka-GE" sz="2300" b="0" cap="none" spc="0" dirty="0">
                <a:ln w="0"/>
                <a:solidFill>
                  <a:schemeClr val="tx1"/>
                </a:solidFill>
                <a:effectLst>
                  <a:outerShdw blurRad="38100" dist="19050" dir="2700000" algn="tl" rotWithShape="0">
                    <a:schemeClr val="dk1">
                      <a:alpha val="40000"/>
                    </a:schemeClr>
                  </a:outerShdw>
                </a:effectLst>
              </a:rPr>
              <a:t>-ის პროგრამაში შემავალი ყველა მოდულის დადასტურება;</a:t>
            </a:r>
            <a:endParaRPr lang="en-US"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300" b="0" cap="none" spc="0" dirty="0">
                <a:ln w="0"/>
                <a:solidFill>
                  <a:schemeClr val="tx1"/>
                </a:solidFill>
                <a:effectLst>
                  <a:outerShdw blurRad="38100" dist="19050" dir="2700000" algn="tl" rotWithShape="0">
                    <a:schemeClr val="dk1">
                      <a:alpha val="40000"/>
                    </a:schemeClr>
                  </a:outerShdw>
                </a:effectLst>
              </a:rPr>
              <a:t>პროფესიულ სტუდენტს არ შეუწყდეს/შეუჩერდეს სტუდენტის სტატუსი</a:t>
            </a:r>
            <a:endParaRPr lang="en-US"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300" b="0" cap="none" spc="0" dirty="0">
                <a:ln w="0"/>
                <a:solidFill>
                  <a:schemeClr val="tx1"/>
                </a:solidFill>
                <a:effectLst>
                  <a:outerShdw blurRad="38100" dist="19050" dir="2700000" algn="tl" rotWithShape="0">
                    <a:schemeClr val="dk1">
                      <a:alpha val="40000"/>
                    </a:schemeClr>
                  </a:outerShdw>
                </a:effectLst>
              </a:rPr>
              <a:t>წარმატებით დაასრულოს </a:t>
            </a:r>
            <a:r>
              <a:rPr lang="en-US" sz="2300" b="0" cap="none" spc="0" dirty="0">
                <a:ln w="0"/>
                <a:solidFill>
                  <a:schemeClr val="tx1"/>
                </a:solidFill>
                <a:effectLst>
                  <a:outerShdw blurRad="38100" dist="19050" dir="2700000" algn="tl" rotWithShape="0">
                    <a:schemeClr val="dk1">
                      <a:alpha val="40000"/>
                    </a:schemeClr>
                  </a:outerShdw>
                </a:effectLst>
              </a:rPr>
              <a:t>BTEC</a:t>
            </a:r>
            <a:r>
              <a:rPr lang="ka-GE" sz="2300" b="0" cap="none" spc="0" dirty="0">
                <a:ln w="0"/>
                <a:solidFill>
                  <a:schemeClr val="tx1"/>
                </a:solidFill>
                <a:effectLst>
                  <a:outerShdw blurRad="38100" dist="19050" dir="2700000" algn="tl" rotWithShape="0">
                    <a:schemeClr val="dk1">
                      <a:alpha val="40000"/>
                    </a:schemeClr>
                  </a:outerShdw>
                </a:effectLst>
              </a:rPr>
              <a:t>-ის პროგრამა;</a:t>
            </a:r>
            <a:endParaRPr lang="en-US"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endParaRPr lang="ka-GE" sz="2300" b="0" cap="none" spc="0" dirty="0">
              <a:ln w="0"/>
              <a:solidFill>
                <a:schemeClr val="tx1"/>
              </a:solidFill>
              <a:effectLst>
                <a:outerShdw blurRad="38100" dist="19050" dir="2700000" algn="tl" rotWithShape="0">
                  <a:schemeClr val="dk1">
                    <a:alpha val="40000"/>
                  </a:schemeClr>
                </a:outerShdw>
              </a:effectLst>
            </a:endParaRPr>
          </a:p>
          <a:p>
            <a:endParaRPr lang="ka-GE" sz="2300" b="0" cap="none" spc="0" dirty="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ka-GE" sz="2300" b="0" cap="none" spc="0" dirty="0">
                <a:ln w="0"/>
                <a:solidFill>
                  <a:schemeClr val="tx1"/>
                </a:solidFill>
                <a:effectLst>
                  <a:outerShdw blurRad="38100" dist="19050" dir="2700000" algn="tl" rotWithShape="0">
                    <a:schemeClr val="dk1">
                      <a:alpha val="40000"/>
                    </a:schemeClr>
                  </a:outerShdw>
                </a:effectLst>
              </a:rPr>
              <a:t>ჩააბაროთ </a:t>
            </a:r>
            <a:r>
              <a:rPr lang="en-US" sz="2300" b="0" cap="none" spc="0" dirty="0">
                <a:ln w="0"/>
                <a:solidFill>
                  <a:schemeClr val="tx1"/>
                </a:solidFill>
                <a:effectLst>
                  <a:outerShdw blurRad="38100" dist="19050" dir="2700000" algn="tl" rotWithShape="0">
                    <a:schemeClr val="dk1">
                      <a:alpha val="40000"/>
                    </a:schemeClr>
                  </a:outerShdw>
                </a:effectLst>
              </a:rPr>
              <a:t>BTEC</a:t>
            </a:r>
            <a:r>
              <a:rPr lang="ka-GE" sz="2300" b="0" cap="none" spc="0" dirty="0">
                <a:ln w="0"/>
                <a:solidFill>
                  <a:schemeClr val="tx1"/>
                </a:solidFill>
                <a:effectLst>
                  <a:outerShdw blurRad="38100" dist="19050" dir="2700000" algn="tl" rotWithShape="0">
                    <a:schemeClr val="dk1">
                      <a:alpha val="40000"/>
                    </a:schemeClr>
                  </a:outerShdw>
                </a:effectLst>
              </a:rPr>
              <a:t>-ის</a:t>
            </a:r>
            <a:r>
              <a:rPr lang="en-US" sz="2300" b="0" cap="none" spc="0" dirty="0">
                <a:ln w="0"/>
                <a:solidFill>
                  <a:schemeClr val="tx1"/>
                </a:solidFill>
                <a:effectLst>
                  <a:outerShdw blurRad="38100" dist="19050" dir="2700000" algn="tl" rotWithShape="0">
                    <a:schemeClr val="dk1">
                      <a:alpha val="40000"/>
                    </a:schemeClr>
                  </a:outerShdw>
                </a:effectLst>
              </a:rPr>
              <a:t> </a:t>
            </a:r>
            <a:r>
              <a:rPr lang="ka-GE" sz="2300" b="0" cap="none" spc="0" dirty="0">
                <a:ln w="0"/>
                <a:solidFill>
                  <a:schemeClr val="tx1"/>
                </a:solidFill>
                <a:effectLst>
                  <a:outerShdw blurRad="38100" dist="19050" dir="2700000" algn="tl" rotWithShape="0">
                    <a:schemeClr val="dk1">
                      <a:alpha val="40000"/>
                    </a:schemeClr>
                  </a:outerShdw>
                </a:effectLst>
              </a:rPr>
              <a:t>ყველა შეფასება პროგრამის დასრულებამდე</a:t>
            </a:r>
            <a:r>
              <a:rPr lang="en-US" sz="2300" b="0" cap="none" spc="0" dirty="0">
                <a:ln w="0"/>
                <a:solidFill>
                  <a:schemeClr val="tx1"/>
                </a:solidFill>
                <a:effectLst>
                  <a:outerShdw blurRad="38100" dist="19050" dir="2700000" algn="tl" rotWithShape="0">
                    <a:schemeClr val="dk1">
                      <a:alpha val="40000"/>
                    </a:schemeClr>
                  </a:outerShdw>
                </a:effectLst>
              </a:rPr>
              <a:t>.</a:t>
            </a:r>
          </a:p>
        </p:txBody>
      </p:sp>
      <p:pic>
        <p:nvPicPr>
          <p:cNvPr id="16" name="Picture 15">
            <a:extLst>
              <a:ext uri="{FF2B5EF4-FFF2-40B4-BE49-F238E27FC236}">
                <a16:creationId xmlns:a16="http://schemas.microsoft.com/office/drawing/2014/main" id="{B8D69C19-D79F-4914-931C-EE81D9617A1B}"/>
              </a:ext>
            </a:extLst>
          </p:cNvPr>
          <p:cNvPicPr>
            <a:picLocks noChangeAspect="1"/>
          </p:cNvPicPr>
          <p:nvPr/>
        </p:nvPicPr>
        <p:blipFill>
          <a:blip r:embed="rId5"/>
          <a:stretch>
            <a:fillRect/>
          </a:stretch>
        </p:blipFill>
        <p:spPr>
          <a:xfrm>
            <a:off x="7999888" y="4013730"/>
            <a:ext cx="3964095" cy="1776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614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 y="179117"/>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1" name="TextBox 10">
            <a:extLst>
              <a:ext uri="{FF2B5EF4-FFF2-40B4-BE49-F238E27FC236}">
                <a16:creationId xmlns:a16="http://schemas.microsoft.com/office/drawing/2014/main" id="{03967944-303F-4F91-821E-EA4061E10871}"/>
              </a:ext>
            </a:extLst>
          </p:cNvPr>
          <p:cNvSpPr txBox="1"/>
          <p:nvPr/>
        </p:nvSpPr>
        <p:spPr>
          <a:xfrm>
            <a:off x="506100" y="1894176"/>
            <a:ext cx="7636776" cy="3323987"/>
          </a:xfrm>
          <a:prstGeom prst="rect">
            <a:avLst/>
          </a:prstGeom>
          <a:noFill/>
        </p:spPr>
        <p:txBody>
          <a:bodyPr wrap="square">
            <a:spAutoFit/>
          </a:bodyPr>
          <a:lstStyle/>
          <a:p>
            <a:pPr marL="285750" indent="-285750">
              <a:buFont typeface="Wingdings" panose="05000000000000000000" pitchFamily="2" charset="2"/>
              <a:buChar char="v"/>
            </a:pPr>
            <a:r>
              <a:rPr lang="en-US" sz="3000" dirty="0"/>
              <a:t>BTEC</a:t>
            </a:r>
            <a:r>
              <a:rPr lang="ka-GE" sz="3000" dirty="0"/>
              <a:t>-ის კვალიფიკაცია აღიარებულია საერთაშორისო დონეზე;</a:t>
            </a:r>
          </a:p>
          <a:p>
            <a:pPr marL="285750" indent="-285750">
              <a:buFont typeface="Wingdings" panose="05000000000000000000" pitchFamily="2" charset="2"/>
              <a:buChar char="v"/>
            </a:pPr>
            <a:endParaRPr lang="ka-GE" sz="3000" dirty="0"/>
          </a:p>
          <a:p>
            <a:pPr marL="285750" indent="-285750">
              <a:buFont typeface="Wingdings" panose="05000000000000000000" pitchFamily="2" charset="2"/>
              <a:buChar char="v"/>
            </a:pPr>
            <a:r>
              <a:rPr lang="en-US" sz="3000" dirty="0"/>
              <a:t>BTEC</a:t>
            </a:r>
            <a:r>
              <a:rPr lang="ka-GE" sz="3000" dirty="0"/>
              <a:t>-ის კვალიფიკაციის მფლობელებს შეუძლიათ დასაქმდნენ საერთაშორისო ბაზარზე და გაუწიონ კონკურენცია ადგილობრივ კადრებს. </a:t>
            </a:r>
            <a:endParaRPr lang="en-US" sz="3000" dirty="0"/>
          </a:p>
        </p:txBody>
      </p:sp>
      <p:sp>
        <p:nvSpPr>
          <p:cNvPr id="3" name="Rectangle 2">
            <a:extLst>
              <a:ext uri="{FF2B5EF4-FFF2-40B4-BE49-F238E27FC236}">
                <a16:creationId xmlns:a16="http://schemas.microsoft.com/office/drawing/2014/main" id="{30B5D7BB-22F8-49FD-9835-2061896181C0}"/>
              </a:ext>
            </a:extLst>
          </p:cNvPr>
          <p:cNvSpPr/>
          <p:nvPr/>
        </p:nvSpPr>
        <p:spPr>
          <a:xfrm>
            <a:off x="2403221" y="553763"/>
            <a:ext cx="5229316" cy="954107"/>
          </a:xfrm>
          <a:prstGeom prst="rect">
            <a:avLst/>
          </a:prstGeom>
          <a:noFill/>
        </p:spPr>
        <p:txBody>
          <a:bodyPr wrap="none" lIns="91440" tIns="45720" rIns="91440" bIns="45720">
            <a:spAutoFit/>
          </a:bodyPr>
          <a:lstStyle/>
          <a:p>
            <a:pPr algn="ctr"/>
            <a:r>
              <a:rPr lang="ka-GE"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რა უპირატესობა აქვს </a:t>
            </a: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BTEC</a:t>
            </a:r>
            <a:r>
              <a:rPr lang="ka-GE"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-ის</a:t>
            </a:r>
          </a:p>
          <a:p>
            <a:pPr algn="ctr"/>
            <a:r>
              <a:rPr lang="ka-GE"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კვალიფიკაციას?</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4" name="Picture 13">
            <a:extLst>
              <a:ext uri="{FF2B5EF4-FFF2-40B4-BE49-F238E27FC236}">
                <a16:creationId xmlns:a16="http://schemas.microsoft.com/office/drawing/2014/main" id="{CCE843F6-F785-4E26-90FE-C4DDAE95E6EB}"/>
              </a:ext>
            </a:extLst>
          </p:cNvPr>
          <p:cNvPicPr>
            <a:picLocks noChangeAspect="1"/>
          </p:cNvPicPr>
          <p:nvPr/>
        </p:nvPicPr>
        <p:blipFill>
          <a:blip r:embed="rId4"/>
          <a:stretch>
            <a:fillRect/>
          </a:stretch>
        </p:blipFill>
        <p:spPr>
          <a:xfrm>
            <a:off x="8561874" y="1521346"/>
            <a:ext cx="3400580" cy="2223683"/>
          </a:xfrm>
          <a:prstGeom prst="rect">
            <a:avLst/>
          </a:prstGeom>
        </p:spPr>
      </p:pic>
      <p:pic>
        <p:nvPicPr>
          <p:cNvPr id="16" name="Picture 15">
            <a:extLst>
              <a:ext uri="{FF2B5EF4-FFF2-40B4-BE49-F238E27FC236}">
                <a16:creationId xmlns:a16="http://schemas.microsoft.com/office/drawing/2014/main" id="{5D30CA9E-48BC-47A1-8DAB-AC75D768EAD4}"/>
              </a:ext>
            </a:extLst>
          </p:cNvPr>
          <p:cNvPicPr>
            <a:picLocks noChangeAspect="1"/>
          </p:cNvPicPr>
          <p:nvPr/>
        </p:nvPicPr>
        <p:blipFill>
          <a:blip r:embed="rId5"/>
          <a:stretch>
            <a:fillRect/>
          </a:stretch>
        </p:blipFill>
        <p:spPr>
          <a:xfrm>
            <a:off x="8561874" y="3982795"/>
            <a:ext cx="3400580" cy="1946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575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 y="179117"/>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3" name="Content Placeholder 2">
            <a:extLst>
              <a:ext uri="{FF2B5EF4-FFF2-40B4-BE49-F238E27FC236}">
                <a16:creationId xmlns:a16="http://schemas.microsoft.com/office/drawing/2014/main" id="{7E625AC5-FE6B-434D-A6E4-106CD2F9C9A8}"/>
              </a:ext>
            </a:extLst>
          </p:cNvPr>
          <p:cNvSpPr txBox="1">
            <a:spLocks/>
          </p:cNvSpPr>
          <p:nvPr/>
        </p:nvSpPr>
        <p:spPr>
          <a:xfrm>
            <a:off x="1380410" y="179117"/>
            <a:ext cx="9144000" cy="3634179"/>
          </a:xfrm>
          <a:prstGeom prst="rect">
            <a:avLst/>
          </a:prstGeom>
        </p:spPr>
        <p:txBody>
          <a:bodyPr vert="horz" lIns="91440" tIns="91440" rIns="91440" bIns="91440" rtlCol="0">
            <a:normAutofit fontScale="62500" lnSpcReduction="20000"/>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ka-GE" sz="2900" b="1" dirty="0"/>
              <a:t>ტელ:  </a:t>
            </a:r>
            <a:r>
              <a:rPr lang="ka-GE" sz="2900" b="1" dirty="0">
                <a:solidFill>
                  <a:srgbClr val="002060"/>
                </a:solidFill>
              </a:rPr>
              <a:t>2 20 54 24,  </a:t>
            </a:r>
            <a:r>
              <a:rPr lang="ka-GE" sz="2900" b="1" dirty="0">
                <a:solidFill>
                  <a:srgbClr val="002060"/>
                </a:solidFill>
                <a:ea typeface="Calibri" panose="020F0502020204030204" pitchFamily="34" charset="0"/>
                <a:cs typeface="Times New Roman" panose="02020603050405020304" pitchFamily="18" charset="0"/>
              </a:rPr>
              <a:t>577178065</a:t>
            </a:r>
            <a:endParaRPr lang="en-US" sz="2900" dirty="0">
              <a:solidFill>
                <a:srgbClr val="002060"/>
              </a:solidFill>
            </a:endParaRPr>
          </a:p>
          <a:p>
            <a:r>
              <a:rPr lang="ka-GE" sz="2900" b="1" dirty="0"/>
              <a:t>ელექტრონული ფოსტა </a:t>
            </a:r>
            <a:r>
              <a:rPr lang="ka-GE" sz="2900" b="1" dirty="0">
                <a:solidFill>
                  <a:srgbClr val="002060"/>
                </a:solidFill>
                <a:hlinkClick r:id="rId4">
                  <a:extLst>
                    <a:ext uri="{A12FA001-AC4F-418D-AE19-62706E023703}">
                      <ahyp:hlinkClr xmlns:ahyp="http://schemas.microsoft.com/office/drawing/2018/hyperlinkcolor" val="tx"/>
                    </a:ext>
                  </a:extLst>
                </a:hlinkClick>
              </a:rPr>
              <a:t>info.rtc2016@gmail.com</a:t>
            </a:r>
            <a:endParaRPr lang="en-US" sz="2900" dirty="0">
              <a:solidFill>
                <a:srgbClr val="002060"/>
              </a:solidFill>
            </a:endParaRPr>
          </a:p>
          <a:p>
            <a:r>
              <a:rPr lang="ka-GE" sz="2900" b="1" dirty="0"/>
              <a:t>ეწვიეთ ჩვენს ვებგვერდს: </a:t>
            </a:r>
            <a:r>
              <a:rPr lang="ka-GE" sz="2900" b="1" dirty="0">
                <a:solidFill>
                  <a:srgbClr val="002060"/>
                </a:solidFill>
                <a:hlinkClick r:id="rId5">
                  <a:extLst>
                    <a:ext uri="{A12FA001-AC4F-418D-AE19-62706E023703}">
                      <ahyp:hlinkClr xmlns:ahyp="http://schemas.microsoft.com/office/drawing/2018/hyperlinkcolor" val="tx"/>
                    </a:ext>
                  </a:extLst>
                </a:hlinkClick>
              </a:rPr>
              <a:t>http://www.rtc.edu.ge</a:t>
            </a:r>
            <a:endParaRPr lang="en-US" sz="2900" dirty="0">
              <a:solidFill>
                <a:srgbClr val="002060"/>
              </a:solidFill>
            </a:endParaRPr>
          </a:p>
          <a:p>
            <a:r>
              <a:rPr lang="ka-GE" sz="2900" b="1" dirty="0"/>
              <a:t>შემოგვიერთდით Facebook გვერდზე:</a:t>
            </a:r>
            <a:endParaRPr lang="en-US" sz="2900" dirty="0"/>
          </a:p>
          <a:p>
            <a:r>
              <a:rPr lang="ka-GE" sz="2900" b="1" dirty="0"/>
              <a:t>   </a:t>
            </a:r>
            <a:r>
              <a:rPr lang="ka-GE" sz="2900" b="1" dirty="0" err="1">
                <a:solidFill>
                  <a:srgbClr val="002060"/>
                </a:solidFill>
              </a:rPr>
              <a:t>ა.ა.იპ</a:t>
            </a:r>
            <a:r>
              <a:rPr lang="ka-GE" sz="2900" b="1" dirty="0">
                <a:solidFill>
                  <a:srgbClr val="002060"/>
                </a:solidFill>
              </a:rPr>
              <a:t> სარკინიგზო ტრანსპორტის კოლეჯი </a:t>
            </a:r>
          </a:p>
          <a:p>
            <a:r>
              <a:rPr lang="ka-GE" sz="2900" dirty="0" err="1">
                <a:solidFill>
                  <a:srgbClr val="002060"/>
                </a:solidFill>
              </a:rPr>
              <a:t>Railway</a:t>
            </a:r>
            <a:r>
              <a:rPr lang="ka-GE" sz="2900" dirty="0">
                <a:solidFill>
                  <a:srgbClr val="002060"/>
                </a:solidFill>
              </a:rPr>
              <a:t> </a:t>
            </a:r>
            <a:r>
              <a:rPr lang="ka-GE" sz="2900" dirty="0" err="1">
                <a:solidFill>
                  <a:srgbClr val="002060"/>
                </a:solidFill>
              </a:rPr>
              <a:t>Transport</a:t>
            </a:r>
            <a:r>
              <a:rPr lang="ka-GE" sz="2900" dirty="0">
                <a:solidFill>
                  <a:srgbClr val="002060"/>
                </a:solidFill>
              </a:rPr>
              <a:t> </a:t>
            </a:r>
            <a:r>
              <a:rPr lang="ka-GE" sz="2900" dirty="0" err="1">
                <a:solidFill>
                  <a:srgbClr val="002060"/>
                </a:solidFill>
              </a:rPr>
              <a:t>College</a:t>
            </a:r>
            <a:endParaRPr lang="en-US" sz="2900" dirty="0">
              <a:solidFill>
                <a:srgbClr val="002060"/>
              </a:solidFill>
            </a:endParaRPr>
          </a:p>
          <a:p>
            <a:r>
              <a:rPr lang="ka-GE" sz="2900" b="1" dirty="0"/>
              <a:t>      მისამართი:   </a:t>
            </a:r>
            <a:r>
              <a:rPr lang="ka-GE" sz="2900" b="1" dirty="0">
                <a:solidFill>
                  <a:srgbClr val="002060"/>
                </a:solidFill>
                <a:latin typeface="ba"/>
                <a:hlinkClick r:id="rId6">
                  <a:extLst>
                    <a:ext uri="{A12FA001-AC4F-418D-AE19-62706E023703}">
                      <ahyp:hlinkClr xmlns:ahyp="http://schemas.microsoft.com/office/drawing/2018/hyperlinkcolor" val="tx"/>
                    </a:ext>
                  </a:extLst>
                </a:hlinkClick>
              </a:rPr>
              <a:t>0191, თბილისი, თემქის დასახლება, </a:t>
            </a:r>
            <a:r>
              <a:rPr lang="en-US" sz="2900" b="1" dirty="0">
                <a:solidFill>
                  <a:srgbClr val="002060"/>
                </a:solidFill>
                <a:latin typeface="ba"/>
                <a:hlinkClick r:id="rId6">
                  <a:extLst>
                    <a:ext uri="{A12FA001-AC4F-418D-AE19-62706E023703}">
                      <ahyp:hlinkClr xmlns:ahyp="http://schemas.microsoft.com/office/drawing/2018/hyperlinkcolor" val="tx"/>
                    </a:ext>
                  </a:extLst>
                </a:hlinkClick>
              </a:rPr>
              <a:t>XI </a:t>
            </a:r>
            <a:r>
              <a:rPr lang="ka-GE" sz="2900" b="1" dirty="0" err="1">
                <a:solidFill>
                  <a:srgbClr val="002060"/>
                </a:solidFill>
                <a:latin typeface="ba"/>
                <a:hlinkClick r:id="rId6">
                  <a:extLst>
                    <a:ext uri="{A12FA001-AC4F-418D-AE19-62706E023703}">
                      <ahyp:hlinkClr xmlns:ahyp="http://schemas.microsoft.com/office/drawing/2018/hyperlinkcolor" val="tx"/>
                    </a:ext>
                  </a:extLst>
                </a:hlinkClick>
              </a:rPr>
              <a:t>მკ.რ</a:t>
            </a:r>
            <a:r>
              <a:rPr lang="ka-GE" sz="2900" b="1" dirty="0">
                <a:solidFill>
                  <a:srgbClr val="002060"/>
                </a:solidFill>
                <a:latin typeface="ba"/>
                <a:hlinkClick r:id="rId6">
                  <a:extLst>
                    <a:ext uri="{A12FA001-AC4F-418D-AE19-62706E023703}">
                      <ahyp:hlinkClr xmlns:ahyp="http://schemas.microsoft.com/office/drawing/2018/hyperlinkcolor" val="tx"/>
                    </a:ext>
                  </a:extLst>
                </a:hlinkClick>
              </a:rPr>
              <a:t>. </a:t>
            </a:r>
            <a:r>
              <a:rPr lang="en-US" sz="2900" b="1" dirty="0">
                <a:solidFill>
                  <a:srgbClr val="002060"/>
                </a:solidFill>
                <a:latin typeface="ba"/>
                <a:hlinkClick r:id="rId6">
                  <a:extLst>
                    <a:ext uri="{A12FA001-AC4F-418D-AE19-62706E023703}">
                      <ahyp:hlinkClr xmlns:ahyp="http://schemas.microsoft.com/office/drawing/2018/hyperlinkcolor" val="tx"/>
                    </a:ext>
                  </a:extLst>
                </a:hlinkClick>
              </a:rPr>
              <a:t>III </a:t>
            </a:r>
            <a:r>
              <a:rPr lang="ka-GE" sz="2900" b="1" dirty="0">
                <a:solidFill>
                  <a:srgbClr val="002060"/>
                </a:solidFill>
                <a:latin typeface="ba"/>
                <a:hlinkClick r:id="rId6">
                  <a:extLst>
                    <a:ext uri="{A12FA001-AC4F-418D-AE19-62706E023703}">
                      <ahyp:hlinkClr xmlns:ahyp="http://schemas.microsoft.com/office/drawing/2018/hyperlinkcolor" val="tx"/>
                    </a:ext>
                  </a:extLst>
                </a:hlinkClick>
              </a:rPr>
              <a:t>კვ</a:t>
            </a:r>
          </a:p>
          <a:p>
            <a:endParaRPr lang="en-US" sz="2000" b="1" dirty="0">
              <a:solidFill>
                <a:srgbClr val="002060"/>
              </a:solidFill>
            </a:endParaRPr>
          </a:p>
          <a:p>
            <a:r>
              <a:rPr lang="ka-GE" sz="2000" dirty="0"/>
              <a:t> </a:t>
            </a:r>
            <a:endParaRPr lang="en-US" sz="2000" dirty="0"/>
          </a:p>
          <a:p>
            <a:endParaRPr lang="en-US" dirty="0"/>
          </a:p>
        </p:txBody>
      </p:sp>
      <p:pic>
        <p:nvPicPr>
          <p:cNvPr id="15" name="Picture 14">
            <a:extLst>
              <a:ext uri="{FF2B5EF4-FFF2-40B4-BE49-F238E27FC236}">
                <a16:creationId xmlns:a16="http://schemas.microsoft.com/office/drawing/2014/main" id="{912D9B12-191F-49E5-BF43-B2BBFE13BE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2314" y="3201406"/>
            <a:ext cx="5141388" cy="2827537"/>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a:extLst>
              <a:ext uri="{FF2B5EF4-FFF2-40B4-BE49-F238E27FC236}">
                <a16:creationId xmlns:a16="http://schemas.microsoft.com/office/drawing/2014/main" id="{9487860C-B0A0-4B51-90C5-BB539656C19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8298" y="3201406"/>
            <a:ext cx="5777702" cy="2827537"/>
          </a:xfrm>
          <a:prstGeom prst="rect">
            <a:avLst/>
          </a:prstGeom>
          <a:noFill/>
          <a:ln>
            <a:noFill/>
          </a:ln>
        </p:spPr>
      </p:pic>
    </p:spTree>
    <p:extLst>
      <p:ext uri="{BB962C8B-B14F-4D97-AF65-F5344CB8AC3E}">
        <p14:creationId xmlns:p14="http://schemas.microsoft.com/office/powerpoint/2010/main" val="269206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C2CFE757-0D10-4B1E-883B-B6C102758E6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53579" y="945396"/>
            <a:ext cx="7343448" cy="4527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a:extLst>
              <a:ext uri="{FF2B5EF4-FFF2-40B4-BE49-F238E27FC236}">
                <a16:creationId xmlns:a16="http://schemas.microsoft.com/office/drawing/2014/main" id="{07A7F4DB-0EE5-4D0A-A6F8-707A4B4BD904}"/>
              </a:ext>
            </a:extLst>
          </p:cNvPr>
          <p:cNvSpPr/>
          <p:nvPr/>
        </p:nvSpPr>
        <p:spPr>
          <a:xfrm>
            <a:off x="4096986" y="0"/>
            <a:ext cx="4647426" cy="769441"/>
          </a:xfrm>
          <a:prstGeom prst="rect">
            <a:avLst/>
          </a:prstGeom>
          <a:noFill/>
        </p:spPr>
        <p:txBody>
          <a:bodyPr wrap="none" lIns="91440" tIns="45720" rIns="91440" bIns="45720">
            <a:spAutoFit/>
          </a:bodyPr>
          <a:lstStyle/>
          <a:p>
            <a:pPr algn="ctr"/>
            <a:r>
              <a:rPr lang="ka-GE" sz="4400" b="1" cap="none" spc="0" dirty="0">
                <a:ln w="9525">
                  <a:solidFill>
                    <a:schemeClr val="bg1"/>
                  </a:solidFill>
                  <a:prstDash val="solid"/>
                </a:ln>
                <a:solidFill>
                  <a:schemeClr val="accent6">
                    <a:lumMod val="75000"/>
                  </a:schemeClr>
                </a:solidFill>
                <a:effectLst>
                  <a:outerShdw blurRad="63500" sx="102000" sy="102000" algn="ctr" rotWithShape="0">
                    <a:prstClr val="black">
                      <a:alpha val="40000"/>
                    </a:prstClr>
                  </a:outerShdw>
                </a:effectLst>
              </a:rPr>
              <a:t>კოლეჯის შესახებ</a:t>
            </a:r>
            <a:endParaRPr lang="en-US" sz="4400" b="1" cap="none" spc="0" dirty="0">
              <a:ln w="9525">
                <a:solidFill>
                  <a:schemeClr val="bg1"/>
                </a:solidFill>
                <a:prstDash val="solid"/>
              </a:ln>
              <a:solidFill>
                <a:schemeClr val="accent6">
                  <a:lumMod val="75000"/>
                </a:schemeClr>
              </a:solidFill>
              <a:effectLst>
                <a:outerShdw blurRad="63500" sx="102000" sy="102000" algn="ctr" rotWithShape="0">
                  <a:prstClr val="black">
                    <a:alpha val="40000"/>
                  </a:prstClr>
                </a:outerShdw>
              </a:effectLst>
            </a:endParaRPr>
          </a:p>
        </p:txBody>
      </p:sp>
      <p:sp>
        <p:nvSpPr>
          <p:cNvPr id="13" name="Rectangle 12">
            <a:extLst>
              <a:ext uri="{FF2B5EF4-FFF2-40B4-BE49-F238E27FC236}">
                <a16:creationId xmlns:a16="http://schemas.microsoft.com/office/drawing/2014/main" id="{215F616E-3094-48B1-A525-7D8B3F154C02}"/>
              </a:ext>
            </a:extLst>
          </p:cNvPr>
          <p:cNvSpPr/>
          <p:nvPr/>
        </p:nvSpPr>
        <p:spPr>
          <a:xfrm>
            <a:off x="3800430" y="5472809"/>
            <a:ext cx="5240538"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6">
                    <a:lumMod val="75000"/>
                  </a:schemeClr>
                </a:solidFill>
                <a:effectLst>
                  <a:outerShdw blurRad="63500" sx="102000" sy="102000" algn="ctr" rotWithShape="0">
                    <a:prstClr val="black">
                      <a:alpha val="40000"/>
                    </a:prstClr>
                  </a:outerShdw>
                </a:effectLst>
              </a:rPr>
              <a:t>ABOUT COLLEGE</a:t>
            </a:r>
          </a:p>
        </p:txBody>
      </p:sp>
    </p:spTree>
    <p:extLst>
      <p:ext uri="{BB962C8B-B14F-4D97-AF65-F5344CB8AC3E}">
        <p14:creationId xmlns:p14="http://schemas.microsoft.com/office/powerpoint/2010/main" val="279705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4F90B129-D078-4DDD-BA7C-EC4E713864FA}"/>
              </a:ext>
            </a:extLst>
          </p:cNvPr>
          <p:cNvSpPr txBox="1"/>
          <p:nvPr/>
        </p:nvSpPr>
        <p:spPr>
          <a:xfrm>
            <a:off x="1188104" y="1399806"/>
            <a:ext cx="10559611" cy="1770678"/>
          </a:xfrm>
          <a:prstGeom prst="rect">
            <a:avLst/>
          </a:prstGeom>
          <a:noFill/>
        </p:spPr>
        <p:txBody>
          <a:bodyPr wrap="square">
            <a:spAutoFit/>
          </a:bodyPr>
          <a:lstStyle/>
          <a:p>
            <a:pPr marL="0" marR="641350" algn="ctr">
              <a:lnSpc>
                <a:spcPct val="115000"/>
              </a:lnSpc>
              <a:spcBef>
                <a:spcPts val="1285"/>
              </a:spcBef>
              <a:spcAft>
                <a:spcPts val="800"/>
              </a:spcAft>
            </a:pP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იპ</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სარკინიგზო</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ტრანსპორტის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კოლეჯი</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2015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წელს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საქართველოს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რკინიგზის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სსიპ</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საქართველოს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ტექნიკური</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უნივერსიტეტისა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და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საქართველოს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განათლების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მეცნიერების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კულტურისა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და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სპორტის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სამინისტროს</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მიერ</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Sylfaen" panose="010A0502050306030303" pitchFamily="18" charset="0"/>
              </a:rPr>
              <a:t>დაარსდა</a:t>
            </a:r>
            <a:r>
              <a:rPr lang="ka-GE" sz="24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endParaRPr lang="en-US" sz="2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A5C22588-475C-4538-9F3E-47B73ADEC6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83677" y="4217753"/>
            <a:ext cx="2822992" cy="1002042"/>
          </a:xfrm>
          <a:prstGeom prst="rect">
            <a:avLst/>
          </a:prstGeom>
        </p:spPr>
      </p:pic>
      <p:pic>
        <p:nvPicPr>
          <p:cNvPr id="14" name="Content Placeholder 6">
            <a:extLst>
              <a:ext uri="{FF2B5EF4-FFF2-40B4-BE49-F238E27FC236}">
                <a16:creationId xmlns:a16="http://schemas.microsoft.com/office/drawing/2014/main" id="{69C97F7D-E962-45CC-A46F-1ABF795AC8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0076" y="4128144"/>
            <a:ext cx="1800649" cy="1877817"/>
          </a:xfrm>
          <a:prstGeom prst="rect">
            <a:avLst/>
          </a:prstGeom>
        </p:spPr>
      </p:pic>
      <p:pic>
        <p:nvPicPr>
          <p:cNvPr id="15" name="Picture 14">
            <a:extLst>
              <a:ext uri="{FF2B5EF4-FFF2-40B4-BE49-F238E27FC236}">
                <a16:creationId xmlns:a16="http://schemas.microsoft.com/office/drawing/2014/main" id="{C8CCEB04-5936-4099-82B1-F7714CEBDF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85518" y="4272787"/>
            <a:ext cx="1368035" cy="1733174"/>
          </a:xfrm>
          <a:prstGeom prst="rect">
            <a:avLst/>
          </a:prstGeom>
        </p:spPr>
      </p:pic>
    </p:spTree>
    <p:extLst>
      <p:ext uri="{BB962C8B-B14F-4D97-AF65-F5344CB8AC3E}">
        <p14:creationId xmlns:p14="http://schemas.microsoft.com/office/powerpoint/2010/main" val="17635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4F90B129-D078-4DDD-BA7C-EC4E713864FA}"/>
              </a:ext>
            </a:extLst>
          </p:cNvPr>
          <p:cNvSpPr txBox="1"/>
          <p:nvPr/>
        </p:nvSpPr>
        <p:spPr>
          <a:xfrm>
            <a:off x="1776372" y="954574"/>
            <a:ext cx="9554971" cy="3044873"/>
          </a:xfrm>
          <a:prstGeom prst="rect">
            <a:avLst/>
          </a:prstGeom>
          <a:noFill/>
        </p:spPr>
        <p:txBody>
          <a:bodyPr wrap="square">
            <a:spAutoFit/>
          </a:bodyPr>
          <a:lstStyle/>
          <a:p>
            <a:pPr marL="0" marR="463550" algn="ctr">
              <a:lnSpc>
                <a:spcPct val="115000"/>
              </a:lnSpc>
              <a:spcBef>
                <a:spcPts val="640"/>
              </a:spcBef>
              <a:spcAft>
                <a:spcPts val="800"/>
              </a:spcAft>
            </a:pP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კოლეჯმა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წარმატებით</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განახორციელა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ათასწლეულის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გამოწვევის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ფონდი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საქართველოსთვის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MCA-</a:t>
            </a:r>
            <a:r>
              <a:rPr lang="ka-GE" sz="2400" dirty="0" err="1">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Georgia</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მიერ</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წარმოდგენილი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საგრანტო</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პროექტი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პროფესიული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განათლება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ეკონომიკის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განვითარებისათვის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(ISWD),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რომლის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ძირითადი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მიზანი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პროფესიული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სწავლების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err="1">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დუალური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მეთოდის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განვითარება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სარკინიგზო</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დარგში</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და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სარკინიგზო</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შრომის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ბაზრის</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Sylfaen" panose="010A0502050306030303" pitchFamily="18" charset="0"/>
              </a:rPr>
              <a:t>გაუმჯობესებაა</a:t>
            </a:r>
            <a:r>
              <a:rPr lang="ka-GE" sz="2400" dirty="0">
                <a:ln w="0"/>
                <a:effectLst>
                  <a:outerShdw blurRad="50800" dist="38100" dir="8100000" algn="tr" rotWithShape="0">
                    <a:prstClr val="black">
                      <a:alpha val="40000"/>
                    </a:prstClr>
                  </a:outerShdw>
                </a:effectLst>
                <a:latin typeface="Sylfaen" panose="010A0502050306030303" pitchFamily="18" charset="0"/>
                <a:ea typeface="Calibri" panose="020F0502020204030204" pitchFamily="34" charset="0"/>
                <a:cs typeface="Times New Roman" panose="02020603050405020304" pitchFamily="18" charset="0"/>
              </a:rPr>
              <a:t>. </a:t>
            </a:r>
            <a:endParaRPr lang="en-US" sz="2400" dirty="0">
              <a:ln w="0"/>
              <a:effectLst>
                <a:outerShdw blurRad="50800" dist="38100" dir="8100000" algn="tr"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C627C08-D987-4BAF-BC42-9DDF82DFE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842" y="4351668"/>
            <a:ext cx="1837597" cy="1557834"/>
          </a:xfrm>
          <a:prstGeom prst="rect">
            <a:avLst/>
          </a:prstGeom>
        </p:spPr>
      </p:pic>
      <p:pic>
        <p:nvPicPr>
          <p:cNvPr id="16" name="Picture 15">
            <a:extLst>
              <a:ext uri="{FF2B5EF4-FFF2-40B4-BE49-F238E27FC236}">
                <a16:creationId xmlns:a16="http://schemas.microsoft.com/office/drawing/2014/main" id="{4A310E27-A26E-4CF5-8545-8A4C93D7365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95686" y="4420939"/>
            <a:ext cx="2000628" cy="1419291"/>
          </a:xfrm>
          <a:prstGeom prst="rect">
            <a:avLst/>
          </a:prstGeom>
        </p:spPr>
      </p:pic>
      <p:pic>
        <p:nvPicPr>
          <p:cNvPr id="17" name="Shape 496">
            <a:extLst>
              <a:ext uri="{FF2B5EF4-FFF2-40B4-BE49-F238E27FC236}">
                <a16:creationId xmlns:a16="http://schemas.microsoft.com/office/drawing/2014/main" id="{988E7599-C23E-419F-9D55-BC854B2BCD53}"/>
              </a:ext>
            </a:extLst>
          </p:cNvPr>
          <p:cNvPicPr preferRelativeResize="0"/>
          <p:nvPr/>
        </p:nvPicPr>
        <p:blipFill rotWithShape="1">
          <a:blip r:embed="rId6">
            <a:alphaModFix/>
          </a:blip>
          <a:srcRect/>
          <a:stretch/>
        </p:blipFill>
        <p:spPr>
          <a:xfrm>
            <a:off x="9108390" y="4477265"/>
            <a:ext cx="2116939" cy="1306641"/>
          </a:xfrm>
          <a:prstGeom prst="rect">
            <a:avLst/>
          </a:prstGeom>
          <a:noFill/>
          <a:ln>
            <a:noFill/>
          </a:ln>
        </p:spPr>
      </p:pic>
      <p:graphicFrame>
        <p:nvGraphicFramePr>
          <p:cNvPr id="4" name="Diagram 3">
            <a:extLst>
              <a:ext uri="{FF2B5EF4-FFF2-40B4-BE49-F238E27FC236}">
                <a16:creationId xmlns:a16="http://schemas.microsoft.com/office/drawing/2014/main" id="{59B1B23D-7517-4D65-A7EA-64F75A47C27B}"/>
              </a:ext>
            </a:extLst>
          </p:cNvPr>
          <p:cNvGraphicFramePr/>
          <p:nvPr>
            <p:extLst>
              <p:ext uri="{D42A27DB-BD31-4B8C-83A1-F6EECF244321}">
                <p14:modId xmlns:p14="http://schemas.microsoft.com/office/powerpoint/2010/main" val="2251941654"/>
              </p:ext>
            </p:extLst>
          </p:nvPr>
        </p:nvGraphicFramePr>
        <p:xfrm>
          <a:off x="2251641" y="596908"/>
          <a:ext cx="8128000" cy="3589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297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4F90B129-D078-4DDD-BA7C-EC4E713864FA}"/>
              </a:ext>
            </a:extLst>
          </p:cNvPr>
          <p:cNvSpPr txBox="1"/>
          <p:nvPr/>
        </p:nvSpPr>
        <p:spPr>
          <a:xfrm>
            <a:off x="1671818" y="873496"/>
            <a:ext cx="9655445" cy="2447786"/>
          </a:xfrm>
          <a:prstGeom prst="rect">
            <a:avLst/>
          </a:prstGeom>
          <a:noFill/>
        </p:spPr>
        <p:txBody>
          <a:bodyPr wrap="square">
            <a:spAutoFit/>
            <a:scene3d>
              <a:camera prst="perspectiveRelaxedModerately"/>
              <a:lightRig rig="threePt" dir="t"/>
            </a:scene3d>
          </a:bodyPr>
          <a:lstStyle/>
          <a:p>
            <a:pPr marL="0" marR="463550" algn="just">
              <a:lnSpc>
                <a:spcPct val="115000"/>
              </a:lnSpc>
              <a:spcBef>
                <a:spcPts val="640"/>
              </a:spcBef>
              <a:spcAft>
                <a:spcPts val="800"/>
              </a:spcAft>
            </a:pPr>
            <a:r>
              <a:rPr lang="ka-GE" sz="6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ylfaen" panose="010A0502050306030303" pitchFamily="18" charset="0"/>
                <a:ea typeface="Calibri" panose="020F0502020204030204" pitchFamily="34" charset="0"/>
                <a:cs typeface="Times New Roman" panose="02020603050405020304" pitchFamily="18" charset="0"/>
              </a:rPr>
              <a:t>კოლეჯის პარტნიორები</a:t>
            </a:r>
          </a:p>
          <a:p>
            <a:pPr marL="0" marR="463550" algn="just">
              <a:lnSpc>
                <a:spcPct val="115000"/>
              </a:lnSpc>
              <a:spcBef>
                <a:spcPts val="640"/>
              </a:spcBef>
              <a:spcAft>
                <a:spcPts val="800"/>
              </a:spcAft>
            </a:pPr>
            <a:r>
              <a:rPr lang="en-US" sz="6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ylfaen" panose="010A0502050306030303" pitchFamily="18" charset="0"/>
                <a:ea typeface="Calibri" panose="020F0502020204030204" pitchFamily="34" charset="0"/>
                <a:cs typeface="Times New Roman" panose="02020603050405020304" pitchFamily="18" charset="0"/>
              </a:rPr>
              <a:t>         Collage Partners</a:t>
            </a:r>
            <a:endParaRPr lang="en-US" sz="63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335EBF2-B8F9-4142-B403-3D39CCC529E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49459" y="3903950"/>
            <a:ext cx="1705932" cy="1274443"/>
          </a:xfrm>
          <a:prstGeom prst="rect">
            <a:avLst/>
          </a:prstGeom>
        </p:spPr>
      </p:pic>
      <p:pic>
        <p:nvPicPr>
          <p:cNvPr id="10" name="Picture 9">
            <a:extLst>
              <a:ext uri="{FF2B5EF4-FFF2-40B4-BE49-F238E27FC236}">
                <a16:creationId xmlns:a16="http://schemas.microsoft.com/office/drawing/2014/main" id="{D8175789-866F-4053-BE80-32184B409A8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036949" y="3903950"/>
            <a:ext cx="1975874" cy="1274443"/>
          </a:xfrm>
          <a:prstGeom prst="rect">
            <a:avLst/>
          </a:prstGeom>
        </p:spPr>
      </p:pic>
      <p:pic>
        <p:nvPicPr>
          <p:cNvPr id="11" name="Picture 10">
            <a:extLst>
              <a:ext uri="{FF2B5EF4-FFF2-40B4-BE49-F238E27FC236}">
                <a16:creationId xmlns:a16="http://schemas.microsoft.com/office/drawing/2014/main" id="{50EFE984-3FA1-462F-A8FA-CCB6B913A3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5393" y="4499933"/>
            <a:ext cx="1643132" cy="1251117"/>
          </a:xfrm>
          <a:prstGeom prst="rect">
            <a:avLst/>
          </a:prstGeom>
        </p:spPr>
      </p:pic>
      <p:pic>
        <p:nvPicPr>
          <p:cNvPr id="16" name="Picture 15">
            <a:extLst>
              <a:ext uri="{FF2B5EF4-FFF2-40B4-BE49-F238E27FC236}">
                <a16:creationId xmlns:a16="http://schemas.microsoft.com/office/drawing/2014/main" id="{F2A577FE-5EA6-4912-A64E-31A2060A0206}"/>
              </a:ext>
            </a:extLst>
          </p:cNvPr>
          <p:cNvPicPr>
            <a:picLocks noChangeAspect="1"/>
          </p:cNvPicPr>
          <p:nvPr/>
        </p:nvPicPr>
        <p:blipFill>
          <a:blip r:embed="rId7"/>
          <a:stretch>
            <a:fillRect/>
          </a:stretch>
        </p:blipFill>
        <p:spPr>
          <a:xfrm>
            <a:off x="8065224" y="4541171"/>
            <a:ext cx="1705932" cy="1296442"/>
          </a:xfrm>
          <a:prstGeom prst="rect">
            <a:avLst/>
          </a:prstGeom>
        </p:spPr>
      </p:pic>
      <p:pic>
        <p:nvPicPr>
          <p:cNvPr id="14" name="Picture 13">
            <a:extLst>
              <a:ext uri="{FF2B5EF4-FFF2-40B4-BE49-F238E27FC236}">
                <a16:creationId xmlns:a16="http://schemas.microsoft.com/office/drawing/2014/main" id="{F959C09F-9ADE-4113-9DD9-2BED0AA430AD}"/>
              </a:ext>
            </a:extLst>
          </p:cNvPr>
          <p:cNvPicPr>
            <a:picLocks noChangeAspect="1"/>
          </p:cNvPicPr>
          <p:nvPr/>
        </p:nvPicPr>
        <p:blipFill>
          <a:blip r:embed="rId8"/>
          <a:stretch>
            <a:fillRect/>
          </a:stretch>
        </p:blipFill>
        <p:spPr>
          <a:xfrm>
            <a:off x="2041679" y="3876132"/>
            <a:ext cx="1802055" cy="1268265"/>
          </a:xfrm>
          <a:prstGeom prst="rect">
            <a:avLst/>
          </a:prstGeom>
        </p:spPr>
      </p:pic>
      <p:pic>
        <p:nvPicPr>
          <p:cNvPr id="15" name="Picture 14">
            <a:extLst>
              <a:ext uri="{FF2B5EF4-FFF2-40B4-BE49-F238E27FC236}">
                <a16:creationId xmlns:a16="http://schemas.microsoft.com/office/drawing/2014/main" id="{4E4FBD12-9D8C-47C6-87AD-793C9CFA017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093630" y="4510264"/>
            <a:ext cx="1705932" cy="1179135"/>
          </a:xfrm>
          <a:prstGeom prst="rect">
            <a:avLst/>
          </a:prstGeom>
        </p:spPr>
      </p:pic>
    </p:spTree>
    <p:extLst>
      <p:ext uri="{BB962C8B-B14F-4D97-AF65-F5344CB8AC3E}">
        <p14:creationId xmlns:p14="http://schemas.microsoft.com/office/powerpoint/2010/main" val="398904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E0963AA0-A25A-4362-8CE7-CE70D61DFE9D}"/>
              </a:ext>
            </a:extLst>
          </p:cNvPr>
          <p:cNvSpPr txBox="1"/>
          <p:nvPr/>
        </p:nvSpPr>
        <p:spPr>
          <a:xfrm>
            <a:off x="246974" y="1192081"/>
            <a:ext cx="11889700" cy="4778680"/>
          </a:xfrm>
          <a:prstGeom prst="rect">
            <a:avLst/>
          </a:prstGeom>
          <a:noFill/>
        </p:spPr>
        <p:txBody>
          <a:bodyPr wrap="square">
            <a:spAutoFit/>
          </a:bodyPr>
          <a:lstStyle/>
          <a:p>
            <a:pPr marL="0" marR="463550">
              <a:lnSpc>
                <a:spcPct val="107000"/>
              </a:lnSpc>
              <a:spcBef>
                <a:spcPts val="640"/>
              </a:spcBef>
              <a:spcAft>
                <a:spcPts val="800"/>
              </a:spcAft>
            </a:pPr>
            <a:r>
              <a:rPr lang="ka-GE" sz="16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სარკინიგზო ტრანსპორტის კოლეჯის მისია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460375" algn="just">
              <a:lnSpc>
                <a:spcPct val="103000"/>
              </a:lnSpc>
              <a:spcBef>
                <a:spcPts val="740"/>
              </a:spcBef>
              <a:spcAft>
                <a:spcPts val="80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კოლეჯის მისიაა ადგილობრივი და საერთაშორისო შრომის ბაზრის თანამედროვე მოთხოვნების შესაბამისი კვალიფიკაციების, ეროვნული და საერთაშორისო ღირებულებების მატარებელი, კონკურენტუნარიანი პროფესიული განათლების მქონე კვალიფიციური კადრებით საზოგადოებისა და სახელმწიფოს მოთხოვნების დაკმაყოფილება სარკინიგზო ინდუსტრიაში და მათი საგანმანათლებლო მიზნების მიღწევისა და წარმატებული დასაქმებისათვის წინაპირობების შექმნა, რომელიც მიმართულია მთელი სიცოცხლის განმავლობაში პირის პროფესიული, სოციალური და პიროვნული განვითარებისკენ.</a:t>
            </a:r>
            <a:endParaRPr lang="en-US" sz="15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ka-GE" sz="15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კოლეჯის ხედვა</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კოლეჯის ხედვაა, სარკინიგზო ინდუსტრიაში იყოს ლიდერი პროფესიული საგანმანათლებლო დაწესებულება როგორც ქვეყანაში, ისე კავკასიის რეგიონში კურსდამთავრებულთა დასაქმების მაღალი მაჩვენებლებით, სასწავლო-სამეწარმეო მჭიდრო და მრავალფეროვანი პარტნიორობით,  პროფესიონალ თანამშრომელთა გუნდითა და  დაფინანსების დივერსიფიცირებული წყაროებით.</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ka-GE" sz="1500" b="1" dirty="0">
                <a:solidFill>
                  <a:srgbClr val="FF0000"/>
                </a:solidFill>
                <a:effectLst/>
                <a:latin typeface="ba"/>
                <a:ea typeface="Times New Roman" panose="02020603050405020304" pitchFamily="18" charset="0"/>
                <a:cs typeface="Times New Roman" panose="02020603050405020304" pitchFamily="18" charset="0"/>
              </a:rPr>
            </a:br>
            <a:r>
              <a:rPr lang="ka-GE" sz="1500" b="1" dirty="0">
                <a:solidFill>
                  <a:srgbClr val="FF0000"/>
                </a:solidFill>
                <a:effectLst/>
                <a:latin typeface="Sylfaen" panose="010A0502050306030303" pitchFamily="18" charset="0"/>
                <a:ea typeface="Calibri" panose="020F0502020204030204" pitchFamily="34" charset="0"/>
                <a:cs typeface="Times New Roman" panose="02020603050405020304" pitchFamily="18" charset="0"/>
              </a:rPr>
              <a:t>კოლეჯის ღირებულებები</a:t>
            </a:r>
            <a:endParaRPr lang="en-US" sz="1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ka-GE" sz="1500" dirty="0">
                <a:solidFill>
                  <a:schemeClr val="tx1">
                    <a:lumMod val="95000"/>
                  </a:schemeClr>
                </a:solidFill>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გუნდური მუშაობა;</a:t>
            </a:r>
            <a:r>
              <a:rPr lang="en-US"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გამჭვირვალობა;</a:t>
            </a:r>
            <a:r>
              <a:rPr lang="en-US"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პროგრესულობა და ინოვაციების მხარდაჭერა;</a:t>
            </a:r>
            <a:r>
              <a:rPr lang="en-US"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 </a:t>
            </a:r>
            <a:r>
              <a:rPr lang="ka-GE" sz="1500" dirty="0">
                <a:ln w="0"/>
                <a:effectLst>
                  <a:outerShdw blurRad="38100" dist="19050" dir="2700000" algn="tl" rotWithShape="0">
                    <a:schemeClr val="dk1">
                      <a:alpha val="40000"/>
                    </a:schemeClr>
                  </a:outerShdw>
                </a:effectLst>
                <a:latin typeface="Sylfaen" panose="010A0502050306030303" pitchFamily="18" charset="0"/>
                <a:ea typeface="Calibri" panose="020F0502020204030204" pitchFamily="34" charset="0"/>
                <a:cs typeface="Times New Roman" panose="02020603050405020304" pitchFamily="18" charset="0"/>
              </a:rPr>
              <a:t>ადამიანის უფლებათა დაცვა; ინტერნაციონალიზაცია. </a:t>
            </a:r>
            <a:endParaRPr lang="en-US" sz="15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413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8" name="Subtitle 2">
            <a:extLst>
              <a:ext uri="{FF2B5EF4-FFF2-40B4-BE49-F238E27FC236}">
                <a16:creationId xmlns:a16="http://schemas.microsoft.com/office/drawing/2014/main" id="{C5211A4C-D680-4C2E-A7AE-6791EC227B0D}"/>
              </a:ext>
            </a:extLst>
          </p:cNvPr>
          <p:cNvSpPr>
            <a:spLocks noGrp="1"/>
          </p:cNvSpPr>
          <p:nvPr>
            <p:ph type="subTitle" idx="1"/>
          </p:nvPr>
        </p:nvSpPr>
        <p:spPr>
          <a:xfrm>
            <a:off x="259738" y="945396"/>
            <a:ext cx="8182074" cy="3204839"/>
          </a:xfrm>
        </p:spPr>
        <p:txBody>
          <a:bodyPr>
            <a:normAutofit fontScale="77500" lnSpcReduction="20000"/>
          </a:bodyPr>
          <a:lstStyle/>
          <a:p>
            <a:pPr marL="342900" indent="-342900" algn="l">
              <a:lnSpc>
                <a:spcPct val="170000"/>
              </a:lnSpc>
              <a:buFont typeface="Wingdings" panose="05000000000000000000" pitchFamily="2" charset="2"/>
              <a:buChar char="q"/>
            </a:pPr>
            <a:r>
              <a:rPr lang="ka-GE" sz="2000" dirty="0">
                <a:solidFill>
                  <a:schemeClr val="tx1"/>
                </a:solidFill>
              </a:rPr>
              <a:t>სახელმწიფოს მიერ სრულად დაფინანსებულ სწავლას;</a:t>
            </a:r>
          </a:p>
          <a:p>
            <a:pPr marL="342900" indent="-342900" algn="l">
              <a:lnSpc>
                <a:spcPct val="170000"/>
              </a:lnSpc>
              <a:buFont typeface="Wingdings" panose="05000000000000000000" pitchFamily="2" charset="2"/>
              <a:buChar char="q"/>
            </a:pPr>
            <a:r>
              <a:rPr lang="ka-GE" sz="2000" dirty="0">
                <a:solidFill>
                  <a:schemeClr val="tx1"/>
                </a:solidFill>
              </a:rPr>
              <a:t>კომფორტულ, სრულად აღჭურვილ სასწავლო გარემოს;</a:t>
            </a:r>
          </a:p>
          <a:p>
            <a:pPr marL="342900" indent="-342900" algn="l">
              <a:lnSpc>
                <a:spcPct val="170000"/>
              </a:lnSpc>
              <a:buFont typeface="Wingdings" panose="05000000000000000000" pitchFamily="2" charset="2"/>
              <a:buChar char="q"/>
            </a:pPr>
            <a:r>
              <a:rPr lang="ka-GE" sz="2000" dirty="0">
                <a:solidFill>
                  <a:schemeClr val="tx1"/>
                </a:solidFill>
              </a:rPr>
              <a:t>ადაპტირებულ შენობა სსსმ/</a:t>
            </a:r>
            <a:r>
              <a:rPr lang="ka-GE" sz="2000" dirty="0" err="1">
                <a:solidFill>
                  <a:schemeClr val="tx1"/>
                </a:solidFill>
              </a:rPr>
              <a:t>შშმ</a:t>
            </a:r>
            <a:r>
              <a:rPr lang="ka-GE" sz="2000" dirty="0">
                <a:solidFill>
                  <a:schemeClr val="tx1"/>
                </a:solidFill>
              </a:rPr>
              <a:t> პირებისთვის;</a:t>
            </a:r>
          </a:p>
          <a:p>
            <a:pPr marL="342900" indent="-342900" algn="l">
              <a:lnSpc>
                <a:spcPct val="170000"/>
              </a:lnSpc>
              <a:buFont typeface="Wingdings" panose="05000000000000000000" pitchFamily="2" charset="2"/>
              <a:buChar char="q"/>
            </a:pPr>
            <a:r>
              <a:rPr lang="ka-GE" sz="2000" dirty="0">
                <a:solidFill>
                  <a:schemeClr val="tx1"/>
                </a:solidFill>
              </a:rPr>
              <a:t>თეორიული და პრაქტიკული ცოდნის დაუფლებას;</a:t>
            </a:r>
          </a:p>
          <a:p>
            <a:pPr marL="342900" indent="-342900" algn="l">
              <a:lnSpc>
                <a:spcPct val="170000"/>
              </a:lnSpc>
              <a:buFont typeface="Wingdings" panose="05000000000000000000" pitchFamily="2" charset="2"/>
              <a:buChar char="q"/>
            </a:pPr>
            <a:r>
              <a:rPr lang="ka-GE" sz="2000" dirty="0">
                <a:solidFill>
                  <a:schemeClr val="tx1"/>
                </a:solidFill>
              </a:rPr>
              <a:t>პროფესიონალ პროფესიული განათლების მასწავლებლებსა და ინსტრუქტორებს;</a:t>
            </a:r>
          </a:p>
          <a:p>
            <a:pPr marL="342900" indent="-342900" algn="l">
              <a:lnSpc>
                <a:spcPct val="170000"/>
              </a:lnSpc>
              <a:buFont typeface="Wingdings" panose="05000000000000000000" pitchFamily="2" charset="2"/>
              <a:buChar char="q"/>
            </a:pPr>
            <a:r>
              <a:rPr lang="ka-GE" sz="2000" dirty="0">
                <a:solidFill>
                  <a:schemeClr val="tx1"/>
                </a:solidFill>
              </a:rPr>
              <a:t>წარმატებული კურსდამთავრებულების გარანტირებულ დასაქმებას.</a:t>
            </a:r>
          </a:p>
          <a:p>
            <a:pPr marL="342900" indent="-342900">
              <a:buFont typeface="Wingdings" panose="05000000000000000000" pitchFamily="2" charset="2"/>
              <a:buChar char="q"/>
            </a:pPr>
            <a:endParaRPr lang="ka-GE" sz="2000" dirty="0"/>
          </a:p>
          <a:p>
            <a:pPr marL="342900" indent="-342900">
              <a:buFont typeface="Wingdings" panose="05000000000000000000" pitchFamily="2" charset="2"/>
              <a:buChar char="q"/>
            </a:pPr>
            <a:endParaRPr lang="en-US" dirty="0"/>
          </a:p>
        </p:txBody>
      </p:sp>
      <p:pic>
        <p:nvPicPr>
          <p:cNvPr id="12" name="Picture 11">
            <a:extLst>
              <a:ext uri="{FF2B5EF4-FFF2-40B4-BE49-F238E27FC236}">
                <a16:creationId xmlns:a16="http://schemas.microsoft.com/office/drawing/2014/main" id="{AFE6EF91-6C54-4E6E-A7B1-AE31E482B4E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38569" y="3959427"/>
            <a:ext cx="3602281" cy="213124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AF41F74-7EC3-48E2-AFE3-A320193FCCE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0775" y="3985539"/>
            <a:ext cx="3785422" cy="2119752"/>
          </a:xfrm>
          <a:prstGeom prst="rect">
            <a:avLst/>
          </a:prstGeom>
          <a:noFill/>
          <a:ln>
            <a:noFill/>
          </a:ln>
        </p:spPr>
      </p:pic>
      <p:pic>
        <p:nvPicPr>
          <p:cNvPr id="14" name="Picture 13">
            <a:extLst>
              <a:ext uri="{FF2B5EF4-FFF2-40B4-BE49-F238E27FC236}">
                <a16:creationId xmlns:a16="http://schemas.microsoft.com/office/drawing/2014/main" id="{B6858932-A8C1-4397-9E2C-5F048DC1E6C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58324" y="3959427"/>
            <a:ext cx="3897482" cy="2119752"/>
          </a:xfrm>
          <a:prstGeom prst="rect">
            <a:avLst/>
          </a:prstGeom>
          <a:effectLst>
            <a:outerShdw blurRad="50800" dist="50800" dir="5400000" algn="ctr" rotWithShape="0">
              <a:srgbClr val="000000">
                <a:alpha val="0"/>
              </a:srgbClr>
            </a:outerShdw>
          </a:effectLst>
        </p:spPr>
      </p:pic>
      <p:pic>
        <p:nvPicPr>
          <p:cNvPr id="16" name="Picture 15">
            <a:extLst>
              <a:ext uri="{FF2B5EF4-FFF2-40B4-BE49-F238E27FC236}">
                <a16:creationId xmlns:a16="http://schemas.microsoft.com/office/drawing/2014/main" id="{E1C6F406-24C4-4606-AE43-2A9A7CCA79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0132" y="1242810"/>
            <a:ext cx="3659154" cy="2436163"/>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a:extLst>
              <a:ext uri="{FF2B5EF4-FFF2-40B4-BE49-F238E27FC236}">
                <a16:creationId xmlns:a16="http://schemas.microsoft.com/office/drawing/2014/main" id="{F8BE69DF-A5B2-4FBB-8697-2201744BF0C9}"/>
              </a:ext>
            </a:extLst>
          </p:cNvPr>
          <p:cNvSpPr/>
          <p:nvPr/>
        </p:nvSpPr>
        <p:spPr>
          <a:xfrm>
            <a:off x="3501431" y="141062"/>
            <a:ext cx="5030544" cy="584775"/>
          </a:xfrm>
          <a:prstGeom prst="rect">
            <a:avLst/>
          </a:prstGeom>
          <a:noFill/>
        </p:spPr>
        <p:txBody>
          <a:bodyPr wrap="none" lIns="91440" tIns="45720" rIns="91440" bIns="45720">
            <a:spAutoFit/>
          </a:bodyPr>
          <a:lstStyle/>
          <a:p>
            <a:pPr algn="ctr"/>
            <a:r>
              <a:rPr lang="ka-GE" sz="3200" b="1" dirty="0">
                <a:ln w="9525">
                  <a:solidFill>
                    <a:schemeClr val="bg1"/>
                  </a:solidFill>
                  <a:prstDash val="solid"/>
                </a:ln>
                <a:effectLst>
                  <a:outerShdw blurRad="12700" dist="38100" dir="2700000" algn="tl" rotWithShape="0">
                    <a:schemeClr val="bg1">
                      <a:lumMod val="50000"/>
                    </a:schemeClr>
                  </a:outerShdw>
                </a:effectLst>
              </a:rPr>
              <a:t>რას გვთავაზობს კოლეჯი?</a:t>
            </a:r>
            <a:endParaRPr lang="en-US" sz="32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7083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0" y="179117"/>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E0963AA0-A25A-4362-8CE7-CE70D61DFE9D}"/>
              </a:ext>
            </a:extLst>
          </p:cNvPr>
          <p:cNvSpPr txBox="1"/>
          <p:nvPr/>
        </p:nvSpPr>
        <p:spPr>
          <a:xfrm>
            <a:off x="1082844" y="1278113"/>
            <a:ext cx="7222846" cy="5262979"/>
          </a:xfrm>
          <a:prstGeom prst="rect">
            <a:avLst/>
          </a:prstGeom>
          <a:noFill/>
        </p:spPr>
        <p:txBody>
          <a:bodyPr wrap="square">
            <a:spAutoFit/>
          </a:bodyPr>
          <a:lstStyle/>
          <a:p>
            <a:pPr marL="342900" indent="-342900">
              <a:buFont typeface="Wingdings" panose="05000000000000000000" pitchFamily="2" charset="2"/>
              <a:buChar char="ü"/>
            </a:pPr>
            <a:r>
              <a:rPr lang="ka-GE" sz="2400" dirty="0"/>
              <a:t>ა(ა)იპ სარკინიგზო ტრანსპორტის კოლეჯმა 2020 წლის 28 ივლისს მოიპოვა პირსონის კვალიფიკაციების განხორციელების უფლება, პროფესიულ საგანმანათლებლო პროგრამაზე </a:t>
            </a:r>
            <a:r>
              <a:rPr lang="ka-GE" sz="2400" dirty="0">
                <a:solidFill>
                  <a:srgbClr val="FF0000"/>
                </a:solidFill>
              </a:rPr>
              <a:t>,,რკინიგზის ელექტრომომარაგების მეურნეობა</a:t>
            </a:r>
            <a:r>
              <a:rPr lang="en-US" sz="2400" dirty="0">
                <a:solidFill>
                  <a:srgbClr val="FF0000"/>
                </a:solidFill>
              </a:rPr>
              <a:t>;</a:t>
            </a:r>
          </a:p>
          <a:p>
            <a:endParaRPr lang="ka-GE" sz="2400" dirty="0"/>
          </a:p>
          <a:p>
            <a:pPr marL="342900" indent="-342900">
              <a:buFont typeface="Wingdings" panose="05000000000000000000" pitchFamily="2" charset="2"/>
              <a:buChar char="ü"/>
            </a:pPr>
            <a:r>
              <a:rPr lang="ka-GE" sz="2400" dirty="0"/>
              <a:t>კოლეჯს მოპოვებული აქვს </a:t>
            </a:r>
            <a:r>
              <a:rPr lang="en-US" sz="2400" dirty="0"/>
              <a:t>BTEC-</a:t>
            </a:r>
            <a:r>
              <a:rPr lang="ka-GE" sz="2400" dirty="0"/>
              <a:t>ის სტატუსის გაცემის უფლება 2025 წლის ჩათვლით</a:t>
            </a:r>
            <a:r>
              <a:rPr lang="en-US" sz="2400" dirty="0"/>
              <a:t>;</a:t>
            </a:r>
          </a:p>
          <a:p>
            <a:endParaRPr lang="ka-GE" sz="2400" dirty="0"/>
          </a:p>
          <a:p>
            <a:pPr marL="342900" indent="-342900">
              <a:buFont typeface="Wingdings" panose="05000000000000000000" pitchFamily="2" charset="2"/>
              <a:buChar char="ü"/>
            </a:pPr>
            <a:r>
              <a:rPr lang="ka-GE" sz="2400" dirty="0"/>
              <a:t>კოლეჯი ახორციელებს </a:t>
            </a:r>
            <a:r>
              <a:rPr lang="en-US" sz="2400" dirty="0"/>
              <a:t>BTEC-</a:t>
            </a:r>
            <a:r>
              <a:rPr lang="ka-GE" sz="2400" dirty="0"/>
              <a:t>ის პროგრამას ტრადიციული სწავლების ფორმით</a:t>
            </a:r>
            <a:r>
              <a:rPr lang="en-US" sz="2400" dirty="0"/>
              <a:t>(face to face</a:t>
            </a:r>
            <a:r>
              <a:rPr lang="ka-GE" sz="2400" dirty="0"/>
              <a:t> </a:t>
            </a:r>
            <a:r>
              <a:rPr lang="en-US" sz="2400" dirty="0"/>
              <a:t>delivery)</a:t>
            </a:r>
          </a:p>
          <a:p>
            <a:pPr marL="342900" indent="-342900">
              <a:buFont typeface="Wingdings" panose="05000000000000000000" pitchFamily="2" charset="2"/>
              <a:buChar char="ü"/>
            </a:pPr>
            <a:endParaRPr lang="en-US" sz="2400" dirty="0"/>
          </a:p>
          <a:p>
            <a:endParaRPr lang="en-US" sz="2400" dirty="0"/>
          </a:p>
        </p:txBody>
      </p:sp>
      <p:pic>
        <p:nvPicPr>
          <p:cNvPr id="9" name="Picture 2" descr="BTEC Level 3 National Engineering Student Book (Level 3 BTEC National  Engineering): Amazon.co.uk: Boyce, Andrew, Cooke, Ernie, Jones, Robert,  Mantovani, Bill, Roberts, David, Weatherill, Bryan: 8601404223310: Books">
            <a:extLst>
              <a:ext uri="{FF2B5EF4-FFF2-40B4-BE49-F238E27FC236}">
                <a16:creationId xmlns:a16="http://schemas.microsoft.com/office/drawing/2014/main" id="{52E06945-A0A7-48BA-9083-A77291721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964" y="1455094"/>
            <a:ext cx="3072886" cy="401405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26F960A-5106-4AF4-AFE3-F593FA1B8F15}"/>
              </a:ext>
            </a:extLst>
          </p:cNvPr>
          <p:cNvSpPr/>
          <p:nvPr/>
        </p:nvSpPr>
        <p:spPr>
          <a:xfrm>
            <a:off x="2442383" y="638089"/>
            <a:ext cx="5344766" cy="494901"/>
          </a:xfrm>
          <a:prstGeom prst="rect">
            <a:avLst/>
          </a:prstGeom>
          <a:noFill/>
        </p:spPr>
        <p:txBody>
          <a:bodyPr wrap="square" lIns="91440" tIns="45720" rIns="91440" bIns="45720">
            <a:prstTxWarp prst="textArchUp">
              <a:avLst/>
            </a:prstTxWarp>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BTEC-</a:t>
            </a:r>
            <a:r>
              <a:rPr lang="ka-GE"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ის სტატუსის მოპოვება</a:t>
            </a:r>
            <a:endPar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3788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6CCF7-86AE-42DB-AFDB-0EC1504DA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0" y="248421"/>
            <a:ext cx="2073909" cy="6969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DC42A32-FDF5-4C5E-8D9E-04A64A2F2A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16339" y="139184"/>
            <a:ext cx="1424511" cy="934909"/>
          </a:xfrm>
          <a:prstGeom prst="rect">
            <a:avLst/>
          </a:prstGeom>
        </p:spPr>
      </p:pic>
      <p:sp>
        <p:nvSpPr>
          <p:cNvPr id="7" name="Subtitle 2">
            <a:extLst>
              <a:ext uri="{FF2B5EF4-FFF2-40B4-BE49-F238E27FC236}">
                <a16:creationId xmlns:a16="http://schemas.microsoft.com/office/drawing/2014/main" id="{1D67DC6E-5B98-4020-8CB7-BCC60F2A57D2}"/>
              </a:ext>
            </a:extLst>
          </p:cNvPr>
          <p:cNvSpPr txBox="1">
            <a:spLocks/>
          </p:cNvSpPr>
          <p:nvPr/>
        </p:nvSpPr>
        <p:spPr>
          <a:xfrm>
            <a:off x="2992674" y="4128144"/>
            <a:ext cx="9144000" cy="1655762"/>
          </a:xfrm>
          <a:prstGeom prst="rect">
            <a:avLst/>
          </a:prstGeom>
        </p:spPr>
        <p:txBody>
          <a:bodyPr vert="horz" lIns="91440" tIns="91440" rIns="91440" bIns="91440" rtlCol="0">
            <a:normAutofit/>
          </a:bodyPr>
          <a:lstStyle>
            <a:lvl1pPr marL="0" indent="0" algn="ctr"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E0963AA0-A25A-4362-8CE7-CE70D61DFE9D}"/>
              </a:ext>
            </a:extLst>
          </p:cNvPr>
          <p:cNvSpPr txBox="1"/>
          <p:nvPr/>
        </p:nvSpPr>
        <p:spPr>
          <a:xfrm>
            <a:off x="477635" y="1388878"/>
            <a:ext cx="11236728" cy="3416320"/>
          </a:xfrm>
          <a:prstGeom prst="rect">
            <a:avLst/>
          </a:prstGeom>
          <a:noFill/>
        </p:spPr>
        <p:txBody>
          <a:bodyPr wrap="square">
            <a:spAutoFit/>
          </a:bodyPr>
          <a:lstStyle/>
          <a:p>
            <a:pPr marL="457200" indent="-457200">
              <a:buFont typeface="Wingdings" panose="05000000000000000000" pitchFamily="2" charset="2"/>
              <a:buChar char="Ø"/>
            </a:pPr>
            <a:r>
              <a:rPr lang="ka-GE" sz="2800" dirty="0"/>
              <a:t>პროგრამის დასრულების შემდეგ თქვენ მიიღებთ </a:t>
            </a:r>
            <a:r>
              <a:rPr lang="en-US" sz="2800" dirty="0"/>
              <a:t>BTEC-</a:t>
            </a:r>
            <a:r>
              <a:rPr lang="ka-GE" sz="2800" dirty="0"/>
              <a:t>ის მესამე დონის საერთაშორისო დიპლომს ელექტრულ/ელექტრონულ ინჟინერიაში; </a:t>
            </a:r>
          </a:p>
          <a:p>
            <a:pPr marL="457200" indent="-457200">
              <a:buFont typeface="Wingdings" panose="05000000000000000000" pitchFamily="2" charset="2"/>
              <a:buChar char="Ø"/>
            </a:pPr>
            <a:endParaRPr lang="ka-GE" sz="2800" dirty="0"/>
          </a:p>
          <a:p>
            <a:pPr marL="457200" indent="-457200">
              <a:buFont typeface="Wingdings" panose="05000000000000000000" pitchFamily="2" charset="2"/>
              <a:buChar char="Ø"/>
            </a:pPr>
            <a:r>
              <a:rPr lang="en-US" sz="2800" dirty="0"/>
              <a:t>BTEC-</a:t>
            </a:r>
            <a:r>
              <a:rPr lang="ka-GE" sz="2800" dirty="0"/>
              <a:t>ის კვალიფიკაციის მისაღებად თქვენ უნდა გაიაროთ 720 საათი, 29 კრედიტი.</a:t>
            </a:r>
          </a:p>
          <a:p>
            <a:endParaRPr lang="en-US" sz="2400" dirty="0"/>
          </a:p>
          <a:p>
            <a:endParaRPr lang="en-US" sz="2400" dirty="0"/>
          </a:p>
        </p:txBody>
      </p:sp>
      <p:sp>
        <p:nvSpPr>
          <p:cNvPr id="13" name="Rectangle 12">
            <a:extLst>
              <a:ext uri="{FF2B5EF4-FFF2-40B4-BE49-F238E27FC236}">
                <a16:creationId xmlns:a16="http://schemas.microsoft.com/office/drawing/2014/main" id="{B55977DD-A654-47E1-9162-DA04875678A8}"/>
              </a:ext>
            </a:extLst>
          </p:cNvPr>
          <p:cNvSpPr/>
          <p:nvPr/>
        </p:nvSpPr>
        <p:spPr>
          <a:xfrm>
            <a:off x="2512141" y="139184"/>
            <a:ext cx="7167716" cy="1077218"/>
          </a:xfrm>
          <a:prstGeom prst="rect">
            <a:avLst/>
          </a:prstGeom>
          <a:noFill/>
        </p:spPr>
        <p:txBody>
          <a:bodyPr wrap="square" lIns="91440" tIns="45720" rIns="91440" bIns="45720">
            <a:spAutoFit/>
          </a:bodyPr>
          <a:lstStyle/>
          <a:p>
            <a:pPr algn="ctr"/>
            <a:r>
              <a:rPr lang="ka-GE"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პროგრამის ხანგრძლივობა და </a:t>
            </a:r>
          </a:p>
          <a:p>
            <a:pPr algn="ctr"/>
            <a:r>
              <a:rPr lang="ka-GE"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მისანიჭებელი კვალიფიკაცია </a:t>
            </a:r>
            <a:endPar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Picture 13">
            <a:extLst>
              <a:ext uri="{FF2B5EF4-FFF2-40B4-BE49-F238E27FC236}">
                <a16:creationId xmlns:a16="http://schemas.microsoft.com/office/drawing/2014/main" id="{3763DC15-2CF0-4AE6-ADAA-708039E07DA4}"/>
              </a:ext>
            </a:extLst>
          </p:cNvPr>
          <p:cNvPicPr>
            <a:picLocks noChangeAspect="1"/>
          </p:cNvPicPr>
          <p:nvPr/>
        </p:nvPicPr>
        <p:blipFill>
          <a:blip r:embed="rId4"/>
          <a:stretch>
            <a:fillRect/>
          </a:stretch>
        </p:blipFill>
        <p:spPr>
          <a:xfrm>
            <a:off x="3928274" y="4128144"/>
            <a:ext cx="3948119" cy="1758406"/>
          </a:xfrm>
          <a:prstGeom prst="rect">
            <a:avLst/>
          </a:prstGeom>
        </p:spPr>
      </p:pic>
    </p:spTree>
    <p:extLst>
      <p:ext uri="{BB962C8B-B14F-4D97-AF65-F5344CB8AC3E}">
        <p14:creationId xmlns:p14="http://schemas.microsoft.com/office/powerpoint/2010/main" val="140445669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4630</TotalTime>
  <Words>588</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vt:lpstr>
      <vt:lpstr>Calibri</vt:lpstr>
      <vt:lpstr>Open Sans</vt:lpstr>
      <vt:lpstr>Rockwell</vt:lpstr>
      <vt:lpstr>Sylfaen</vt:lpstr>
      <vt:lpstr>Verdana</vt:lpstr>
      <vt:lpstr>Wingdings</vt:lpstr>
      <vt:lpstr>Gallery</vt:lpstr>
      <vt:lpstr>,,რკინიგზის ელექტრომომარაგების მეურნეობა“  “Rail Power Supply system’s mechanic”    BTEC-ის საერთაშორისო მესამე დონის კვალიფიკაცია  ელექტრულ/ელექტრონულ ინჟინერიაში     BTEC International Level 3 Qualification in Electrical/Electronic Engineering   პროფესიული სტუდენტის სახელმძღვანელო  Vocational Student Handbook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dc:creator>
  <cp:lastModifiedBy>shota</cp:lastModifiedBy>
  <cp:revision>71</cp:revision>
  <cp:lastPrinted>2023-07-08T13:04:25Z</cp:lastPrinted>
  <dcterms:created xsi:type="dcterms:W3CDTF">2020-12-23T19:24:51Z</dcterms:created>
  <dcterms:modified xsi:type="dcterms:W3CDTF">2023-07-10T08:14:37Z</dcterms:modified>
</cp:coreProperties>
</file>